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Roboto"/>
      <p:regular r:id="rId31"/>
      <p:bold r:id="rId32"/>
      <p:italic r:id="rId33"/>
      <p:boldItalic r:id="rId34"/>
    </p:embeddedFont>
    <p:embeddedFont>
      <p:font typeface="Proxima Nova"/>
      <p:regular r:id="rId35"/>
      <p:bold r:id="rId36"/>
      <p:italic r:id="rId37"/>
      <p:boldItalic r:id="rId38"/>
    </p:embeddedFont>
    <p:embeddedFont>
      <p:font typeface="Quattrocen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hSJ7XLrFxfYq/L1lWhD9tiFCEs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QuattrocentoSans-bold.fntdata"/><Relationship Id="rId20" Type="http://schemas.openxmlformats.org/officeDocument/2006/relationships/slide" Target="slides/slide16.xml"/><Relationship Id="rId42" Type="http://schemas.openxmlformats.org/officeDocument/2006/relationships/font" Target="fonts/QuattrocentoSans-boldItalic.fntdata"/><Relationship Id="rId41" Type="http://schemas.openxmlformats.org/officeDocument/2006/relationships/font" Target="fonts/QuattrocentoSans-italic.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ProximaNova-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schemas.openxmlformats.org/officeDocument/2006/relationships/font" Target="fonts/ProximaNova-italic.fntdata"/><Relationship Id="rId14" Type="http://schemas.openxmlformats.org/officeDocument/2006/relationships/slide" Target="slides/slide10.xml"/><Relationship Id="rId36" Type="http://schemas.openxmlformats.org/officeDocument/2006/relationships/font" Target="fonts/ProximaNova-bold.fntdata"/><Relationship Id="rId17" Type="http://schemas.openxmlformats.org/officeDocument/2006/relationships/slide" Target="slides/slide13.xml"/><Relationship Id="rId39" Type="http://schemas.openxmlformats.org/officeDocument/2006/relationships/font" Target="fonts/QuattrocentoSans-regular.fntdata"/><Relationship Id="rId16" Type="http://schemas.openxmlformats.org/officeDocument/2006/relationships/slide" Target="slides/slide12.xml"/><Relationship Id="rId38" Type="http://schemas.openxmlformats.org/officeDocument/2006/relationships/font" Target="fonts/ProximaNova-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WELCOME</a:t>
            </a:r>
            <a:r>
              <a:rPr lang="en-US">
                <a:solidFill>
                  <a:schemeClr val="dk1"/>
                </a:solidFill>
              </a:rPr>
              <a:t> TO “N</a:t>
            </a:r>
            <a:r>
              <a:rPr lang="en-US">
                <a:solidFill>
                  <a:srgbClr val="222222"/>
                </a:solidFill>
                <a:highlight>
                  <a:schemeClr val="lt1"/>
                </a:highlight>
              </a:rPr>
              <a:t>EXT GEN PEN TEST - INTRODUCTION TO RED TEAMING AND ADVERSARY EMULATION”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US">
                <a:solidFill>
                  <a:srgbClr val="222222"/>
                </a:solidFill>
                <a:highlight>
                  <a:schemeClr val="lt1"/>
                </a:highlight>
              </a:rPr>
              <a:t>THE </a:t>
            </a:r>
            <a:r>
              <a:rPr b="1" lang="en-US">
                <a:solidFill>
                  <a:srgbClr val="222222"/>
                </a:solidFill>
                <a:highlight>
                  <a:schemeClr val="lt1"/>
                </a:highlight>
              </a:rPr>
              <a:t>NEXT HALF-HOUR IS GOING TO BE</a:t>
            </a:r>
            <a:r>
              <a:rPr lang="en-US">
                <a:solidFill>
                  <a:srgbClr val="222222"/>
                </a:solidFill>
                <a:highlight>
                  <a:schemeClr val="lt1"/>
                </a:highlight>
              </a:rPr>
              <a:t> A HIGH LEVEL OVERVIEW OF A QUITE TECHNICAL NICHE OF INFORMATION SECURITY</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US">
                <a:solidFill>
                  <a:srgbClr val="222222"/>
                </a:solidFill>
                <a:highlight>
                  <a:schemeClr val="lt1"/>
                </a:highlight>
              </a:rPr>
              <a:t>WE </a:t>
            </a:r>
            <a:r>
              <a:rPr b="1" lang="en-US">
                <a:solidFill>
                  <a:srgbClr val="222222"/>
                </a:solidFill>
                <a:highlight>
                  <a:schemeClr val="lt1"/>
                </a:highlight>
              </a:rPr>
              <a:t>WILL HAVE A LOOK </a:t>
            </a:r>
            <a:r>
              <a:rPr lang="en-US">
                <a:solidFill>
                  <a:srgbClr val="222222"/>
                </a:solidFill>
                <a:highlight>
                  <a:schemeClr val="lt1"/>
                </a:highlight>
              </a:rPr>
              <a:t>AT HOW - NOWADAYS - THE BAD GUYS TAKE ADVANTAGE OF THE WEB TO DO THEIR THING AND WIL WILL TRY TO COME UP ON THE OTHER SIDE WITH A STRATEGY ON HOW TO DEFEND FROM THEM</a:t>
            </a:r>
            <a:endParaRPr/>
          </a:p>
        </p:txBody>
      </p:sp>
      <p:sp>
        <p:nvSpPr>
          <p:cNvPr id="95" name="Google Shape;9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8ec799708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8ec79970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SO, WHY BOTHER AT ALL ABOUT RED TEAMING AND ADVERSARY EMULATION/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8ec799708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8ec79970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FIRST OF ALL, THE </a:t>
            </a:r>
            <a:r>
              <a:rPr b="1" lang="en-US">
                <a:solidFill>
                  <a:schemeClr val="dk1"/>
                </a:solidFill>
              </a:rPr>
              <a:t>TECH</a:t>
            </a:r>
            <a:r>
              <a:rPr lang="en-US">
                <a:solidFill>
                  <a:schemeClr val="dk1"/>
                </a:solidFill>
              </a:rPr>
              <a:t>! THE TOOLS INVOLVED, MOST OF THE TIMES ARE “CUTTING EDGE 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BUT THEN, AND MAYBE EVEN MORE INTERESTING, IS DEEP DIVING INTO THE IMPACTS THAT CYBER CRIME AND STATE-SPONSORED HACKING HAVE ON </a:t>
            </a:r>
            <a:r>
              <a:rPr b="1" lang="en-US">
                <a:solidFill>
                  <a:schemeClr val="dk1"/>
                </a:solidFill>
              </a:rPr>
              <a:t>GEOPOLITICS AND GEOECONOMICS</a:t>
            </a:r>
            <a:r>
              <a:rPr lang="en-US">
                <a:solidFill>
                  <a:schemeClr val="dk1"/>
                </a:solidFill>
              </a:rPr>
              <a:t>! (</a:t>
            </a:r>
            <a:r>
              <a:rPr b="1" lang="en-US">
                <a:solidFill>
                  <a:schemeClr val="dk1"/>
                </a:solidFill>
              </a:rPr>
              <a:t>MORE ON THAT LATER</a:t>
            </a:r>
            <a:r>
              <a:rPr lang="en-US">
                <a:solidFill>
                  <a:schemeClr val="dk1"/>
                </a:solidFill>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8ec799708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8ec79970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SO, WHAT TO WE ACTUALLY NEED TO PERFORM AN ADVERSARY EMULATION EXERCISE?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WELL, THERE ARE MANY MANY DIFFERENT WAYS TO GO AFTER IT, BUT THIS IS THE STACK I FOCUSED MYSELF ONTO: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NEED AN “ATTACK FRAMEWORK”: THINK ABOUT </a:t>
            </a:r>
            <a:r>
              <a:rPr b="1" lang="en-US">
                <a:solidFill>
                  <a:schemeClr val="dk1"/>
                </a:solidFill>
              </a:rPr>
              <a:t>ATT&amp;CK</a:t>
            </a:r>
            <a:r>
              <a:rPr lang="en-US">
                <a:solidFill>
                  <a:schemeClr val="dk1"/>
                </a:solidFill>
              </a:rPr>
              <a:t> AS OUR </a:t>
            </a:r>
            <a:r>
              <a:rPr b="1" lang="en-US">
                <a:solidFill>
                  <a:schemeClr val="dk1"/>
                </a:solidFill>
              </a:rPr>
              <a:t>CONFLUENCE</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NEED AN “ATTACK INFRASTRUCTURE”: AT </a:t>
            </a:r>
            <a:r>
              <a:rPr b="1" lang="en-US">
                <a:solidFill>
                  <a:schemeClr val="dk1"/>
                </a:solidFill>
              </a:rPr>
              <a:t>CALDERA</a:t>
            </a:r>
            <a:r>
              <a:rPr lang="en-US">
                <a:solidFill>
                  <a:schemeClr val="dk1"/>
                </a:solidFill>
              </a:rPr>
              <a:t> AS OUR </a:t>
            </a:r>
            <a:r>
              <a:rPr b="1" lang="en-US">
                <a:solidFill>
                  <a:schemeClr val="dk1"/>
                </a:solidFill>
              </a:rPr>
              <a:t>SDLC AND RUNTIME</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NEED A WAY TO ORGANIZE AND COORDINATE THE WORK OF ALL THE PEOPLE AND TEAMS INVOLVED: THINK ABOUT AT </a:t>
            </a:r>
            <a:r>
              <a:rPr b="1" lang="en-US">
                <a:solidFill>
                  <a:schemeClr val="dk1"/>
                </a:solidFill>
              </a:rPr>
              <a:t>VECTR</a:t>
            </a:r>
            <a:r>
              <a:rPr lang="en-US">
                <a:solidFill>
                  <a:schemeClr val="dk1"/>
                </a:solidFill>
              </a:rPr>
              <a:t> AS OUR </a:t>
            </a:r>
            <a:r>
              <a:rPr b="1" lang="en-US">
                <a:solidFill>
                  <a:schemeClr val="dk1"/>
                </a:solidFill>
              </a:rPr>
              <a:t>JIRA</a:t>
            </a:r>
            <a:r>
              <a:rPr lang="en-U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FINALLY WE NEED A WAY TO TEST THE DEFENSES THAT WE PUT IN PLACE BASED ON THE FINDINGS OF THE ADVERSARY EMULATION EXERCISE: THINK AT </a:t>
            </a:r>
            <a:r>
              <a:rPr b="1" lang="en-US">
                <a:solidFill>
                  <a:schemeClr val="dk1"/>
                </a:solidFill>
              </a:rPr>
              <a:t>ATOMIC RED TEAM</a:t>
            </a:r>
            <a:r>
              <a:rPr lang="en-US">
                <a:solidFill>
                  <a:schemeClr val="dk1"/>
                </a:solidFill>
              </a:rPr>
              <a:t> AS OUR QA POLICIES AND </a:t>
            </a:r>
            <a:r>
              <a:rPr b="1" lang="en-US">
                <a:solidFill>
                  <a:schemeClr val="dk1"/>
                </a:solidFill>
              </a:rPr>
              <a:t>TEST FRAMEWORKS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WON’T HAVE THE TIME TO LOOK AT THESE TOOLS ONE-BY-ONE TODAY, BUT I WILL PROVIDE LINKS TO ALL OF THEM AT THE END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FOR NOW, WE WILL PRIMARILY FOCUS ON THE ATTACK FRAMEWORK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8ec799708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8ec79970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MITRE ATT&amp;CK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8ec799708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8ec79970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 READ THE SLIDE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TACTICS AND TECHNIQUES (COLUMNS AND ROWS)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BIGGEST BENEFIT OF ADOPTING AND EMBRACING ATT&amp;CK IS THAT IT GIVES ALL THE TEAMS AND PEOPLE INVOLVED (ATTACKERS, DEFENDERS, MANAGEMENT, ...) A </a:t>
            </a:r>
            <a:r>
              <a:rPr b="1" lang="en-US">
                <a:solidFill>
                  <a:schemeClr val="dk1"/>
                </a:solidFill>
              </a:rPr>
              <a:t>COMMON LANGUAGE AND A SHARED DICTIONARY</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IT’S A GREAT FRAMEWORK AND THE RESULT OF A TREMENDOUS EFFORT FROM THE INFOSEC COMMUNITY AND I HIGHLY RECOMMEND YOU GIVE IT A LOOK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8ec799708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8ec799708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a:t>
            </a:r>
            <a:r>
              <a:rPr b="1" lang="en-US">
                <a:solidFill>
                  <a:schemeClr val="dk1"/>
                </a:solidFill>
              </a:rPr>
              <a:t>BIG SHIFT IN MENTALITY</a:t>
            </a:r>
            <a:r>
              <a:rPr lang="en-US">
                <a:solidFill>
                  <a:schemeClr val="dk1"/>
                </a:solidFill>
              </a:rPr>
              <a:t>, MOVING FROM TRADITIONAL PENTESTING TO RED TEAMING AND ADVERSARY EMULATION, INCLUDES THE SHIFT FROM WORKING WITH INDICATORS OF COMPROMISE TO WORKING WITH TECTICS, TECHNIQUES AND PROCEDURES.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FIRST OF ALL: WHAT IS AN INDICATOR OF COMPROMISE (OR IOC) AND WHAT ARE TTPS (AS DEFINED BY MITRE)?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IT’S IMPORTANT TO NOTICE THAT ALL THIS WORK IS BASED ON THE ASSUMPTION THAT THE ENDPOINT IS ALREADY COMPROMISED (THE ATTACKER HAS ALREADY INITIAL ACCESS -&gt; </a:t>
            </a:r>
            <a:r>
              <a:rPr b="1" lang="en-US">
                <a:solidFill>
                  <a:schemeClr val="dk1"/>
                </a:solidFill>
              </a:rPr>
              <a:t>“ASSUMED BREACH” CONCEPT</a:t>
            </a:r>
            <a:r>
              <a:rPr lang="en-US">
                <a:solidFill>
                  <a:schemeClr val="dk1"/>
                </a:solidFill>
              </a:rPr>
              <a:t>) EITHER VIA SUCCESSFUL EXPLOIT(S) AND/OR SOCIAL ENGINEERING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FIGURE IN THE CENTER REPRESENTS THE PYRAMID OF PAIN WITH, FROM BOTTOM TO TOP: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HIGH DETECTION VOLUMES -&gt; LOW DETECTION EFFORT -&gt; LOW BUSINESS VALUE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ALL THE WAY 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LOW DETECTION VOLUME -&gt; HIGH DETECTION EFFORT -&gt; HIGH BUSINESS VALUE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8ec799708_0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8ec79970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HERE IS AN EXAMPLE OF HOW WE COULD MOVE FROM IOCs TO TTPS.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THIS MEANS THAT, IF YOU BUILD YOUR DETECTION RULES BASED ON SIGNATURES OF ANY OTHER KIND OF IOCS, SOONER OR LATER YOU WILL BE MISSING THE EVENTS YOU SHOULDN’T MISS (A FALSE NEGATIVE)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WHILE, IF YOU INSTEAD </a:t>
            </a:r>
            <a:r>
              <a:rPr b="1" lang="en-US">
                <a:solidFill>
                  <a:schemeClr val="dk1"/>
                </a:solidFill>
              </a:rPr>
              <a:t>START WORKING WITH BEHAVIORS</a:t>
            </a:r>
            <a:r>
              <a:rPr lang="en-US">
                <a:solidFill>
                  <a:schemeClr val="dk1"/>
                </a:solidFill>
              </a:rPr>
              <a:t> IN MIND, YOUR RULES WILL BE DRAMATICALLY MORE FLEXIBLE AND ABLE TO </a:t>
            </a:r>
            <a:r>
              <a:rPr b="1" lang="en-US">
                <a:solidFill>
                  <a:schemeClr val="dk1"/>
                </a:solidFill>
              </a:rPr>
              <a:t>CATCH ALL DIFFERENT OCCURRENCES OF THE SAME MALICIOUS BEHAVIOR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8ec799708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8ec79970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DEMO -&gt; APT29 COZY BEAR TECHNIQUES USED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PLEASE LET ME KNOW IF I AM GOING TO FAST!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8ec799708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8ec799708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LET’S TALK ABOUT</a:t>
            </a:r>
            <a:r>
              <a:rPr b="1" lang="en-US">
                <a:solidFill>
                  <a:schemeClr val="dk1"/>
                </a:solidFill>
              </a:rPr>
              <a:t> WHERE TECH MEETS GEOPOLITICS AND GEOECONOMICS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8ec799708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8ec79970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8ec79970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8ec79970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SLIDES WILL BE SHARED AFTER THIS TALK, INCLUDING </a:t>
            </a:r>
            <a:r>
              <a:rPr b="1" lang="en-US">
                <a:solidFill>
                  <a:schemeClr val="dk1"/>
                </a:solidFill>
              </a:rPr>
              <a:t>SPEAKER’S NOTES</a:t>
            </a:r>
            <a:r>
              <a:rPr lang="en-US">
                <a:solidFill>
                  <a:schemeClr val="dk1"/>
                </a:solidFill>
              </a:rPr>
              <a:t> (BTW A BIG </a:t>
            </a:r>
            <a:r>
              <a:rPr b="1" lang="en-US">
                <a:solidFill>
                  <a:schemeClr val="dk1"/>
                </a:solidFill>
              </a:rPr>
              <a:t>SHOUT OUT TO BLABLA FOR SUPPORTING THE IDEA OF THIS BLABLABLA AND TO BLABLABLABLA </a:t>
            </a:r>
            <a:r>
              <a:rPr lang="en-US">
                <a:solidFill>
                  <a:schemeClr val="dk1"/>
                </a:solidFill>
              </a:rPr>
              <a:t>FOR </a:t>
            </a:r>
            <a:r>
              <a:rPr b="1" lang="en-US">
                <a:solidFill>
                  <a:schemeClr val="dk1"/>
                </a:solidFill>
              </a:rPr>
              <a:t>HIS/HER</a:t>
            </a:r>
            <a:r>
              <a:rPr lang="en-US">
                <a:solidFill>
                  <a:schemeClr val="dk1"/>
                </a:solidFill>
              </a:rPr>
              <a:t> HELP IN SETTING IT UP!)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EARLY WARNING: HOPE YOU ALL HAVE NOTHING AGAINST MEME’S…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LASTLY, LET’S KEEP THIS </a:t>
            </a:r>
            <a:r>
              <a:rPr b="1" lang="en-US">
                <a:solidFill>
                  <a:schemeClr val="dk1"/>
                </a:solidFill>
              </a:rPr>
              <a:t>INTERACTIVE</a:t>
            </a:r>
            <a:r>
              <a:rPr lang="en-US">
                <a:solidFill>
                  <a:schemeClr val="dk1"/>
                </a:solidFill>
              </a:rPr>
              <a:t>! </a:t>
            </a:r>
            <a:r>
              <a:rPr b="1" lang="en-US">
                <a:solidFill>
                  <a:schemeClr val="dk1"/>
                </a:solidFill>
              </a:rPr>
              <a:t>DON’T WAIT FOR THE END TO ASK QUESTIONS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8ec799708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8ec79970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US">
                <a:solidFill>
                  <a:schemeClr val="dk1"/>
                </a:solidFill>
              </a:rPr>
              <a:t>SPRING </a:t>
            </a:r>
            <a:r>
              <a:rPr b="1" lang="en-US">
                <a:solidFill>
                  <a:schemeClr val="dk1"/>
                </a:solidFill>
              </a:rPr>
              <a:t>2017</a:t>
            </a:r>
            <a:endParaRPr b="1">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TRUMP JUST ELECTED</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RUSSIA/PUTIN INVADED CRIMEA IN ESCALATION AGAINST UKRAINE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NEXT ]</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MIMIKATZ</a:t>
            </a:r>
            <a:r>
              <a:rPr lang="en-US">
                <a:solidFill>
                  <a:schemeClr val="dk1"/>
                </a:solidFill>
              </a:rPr>
              <a:t> + </a:t>
            </a:r>
            <a:r>
              <a:rPr b="1" lang="en-US">
                <a:solidFill>
                  <a:schemeClr val="dk1"/>
                </a:solidFill>
              </a:rPr>
              <a:t>ETERNALBLUE</a:t>
            </a:r>
            <a:r>
              <a:rPr lang="en-US">
                <a:solidFill>
                  <a:schemeClr val="dk1"/>
                </a:solidFill>
              </a:rPr>
              <a:t> (SMB) TO OBTAIN ACCESS AND A </a:t>
            </a:r>
            <a:r>
              <a:rPr b="1" lang="en-US">
                <a:solidFill>
                  <a:schemeClr val="dk1"/>
                </a:solidFill>
              </a:rPr>
              <a:t>NEW STRAIN OF PETYA</a:t>
            </a:r>
            <a:r>
              <a:rPr lang="en-US">
                <a:solidFill>
                  <a:schemeClr val="dk1"/>
                </a:solidFill>
              </a:rPr>
              <a:t> AKA NOTPETYA (RANSOMWARE) FOR ENCRYPTING AND REBOOTING (WIPER, NOT A RANSOMWARE)</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MEDOC</a:t>
            </a:r>
            <a:r>
              <a:rPr lang="en-US">
                <a:solidFill>
                  <a:schemeClr val="dk1"/>
                </a:solidFill>
              </a:rPr>
              <a:t> BY LINKOS (ACCOUNTING SOFTWARE) INITIAL COMPROMISE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TARGET WAS THE ENTIRE COUNTRY OF UKRAINE (BANKS, PRIVATE COMPANIES, GOVERNMENT, POSTAL SERVICE, PENSION SYSTEM, TRANSPORTATION,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BUT ALSO </a:t>
            </a:r>
            <a:r>
              <a:rPr b="1" lang="en-US">
                <a:solidFill>
                  <a:schemeClr val="dk1"/>
                </a:solidFill>
              </a:rPr>
              <a:t>FEDEX, MAERSK, MONDELEZ</a:t>
            </a:r>
            <a:r>
              <a:rPr lang="en-US">
                <a:solidFill>
                  <a:schemeClr val="dk1"/>
                </a:solidFill>
              </a:rPr>
              <a:t> AND MANY MANY OTHERS AS </a:t>
            </a:r>
            <a:r>
              <a:rPr b="1" lang="en-US">
                <a:solidFill>
                  <a:schemeClr val="dk1"/>
                </a:solidFill>
              </a:rPr>
              <a:t>COLLATERAL DAMAGE</a:t>
            </a:r>
            <a:endParaRPr b="1">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MAERSK</a:t>
            </a:r>
            <a:r>
              <a:rPr lang="en-US">
                <a:solidFill>
                  <a:schemeClr val="dk1"/>
                </a:solidFill>
              </a:rPr>
              <a:t>: DANISH SHIPPING COMPANY, LARGEST CONTAINER SHIPPING COMPANY IN THE WORLD</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17 TERMINALS</a:t>
            </a:r>
            <a:r>
              <a:rPr lang="en-US">
                <a:solidFill>
                  <a:schemeClr val="dk1"/>
                </a:solidFill>
              </a:rPr>
              <a:t> (PORTS) AND MILES LONG LINES OF TRUCKS</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49.000 COMPUTERS</a:t>
            </a:r>
            <a:r>
              <a:rPr lang="en-US">
                <a:solidFill>
                  <a:schemeClr val="dk1"/>
                </a:solidFill>
              </a:rPr>
              <a:t> WAS DOWN(100% OF THEIR WINDOWS NETWORK), BACKUPS AND DISASTER RECOVERY SITES WERE DOWN, PHONE, ADDRESS AND PHONE BOOKS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MAERSK NEEDED TO REBUILD THE ENTIRE NETWORK FROM SCRATCH</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100 DOMAIN CONTROLLERS, 99 WERE DESTROYED (BACKUPS AND REDUNDANT COPIES WERE INFECTED TOO), 1 SURVIVED BECAUSE IT WAS OFFLINE IN GHANA (THE GHANA DATA CENTER WAS OFFLINE BECAUSE OF A POWER OUTAGE AT THE TIME OF NOTPETYA SPREAD)</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FROM GHANA TO NIGERIA AND FROM LONDON TO NIGERIA, PASSING THE DC BACKUP ON A PHYSICAL MEDIUM</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TOTAL DAMAGE FOR MAERSK: </a:t>
            </a:r>
            <a:r>
              <a:rPr b="1" lang="en-US">
                <a:solidFill>
                  <a:schemeClr val="dk1"/>
                </a:solidFill>
              </a:rPr>
              <a:t>350 MILLION DOLLARS</a:t>
            </a:r>
            <a:endParaRPr b="1">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TOTAL DAMAGE WORLDWIDE: </a:t>
            </a:r>
            <a:r>
              <a:rPr b="1" lang="en-US">
                <a:solidFill>
                  <a:schemeClr val="dk1"/>
                </a:solidFill>
              </a:rPr>
              <a:t>10 BILLION DOLLARS</a:t>
            </a:r>
            <a:endParaRPr b="1">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DEMO -&gt; NOTPETYA MITRE TECHNIQUES USED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8ec799708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8ec79970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US">
                <a:solidFill>
                  <a:schemeClr val="dk1"/>
                </a:solidFill>
              </a:rPr>
              <a:t>MAY 12, </a:t>
            </a:r>
            <a:r>
              <a:rPr b="1" lang="en-US">
                <a:solidFill>
                  <a:schemeClr val="dk1"/>
                </a:solidFill>
              </a:rPr>
              <a:t>2017</a:t>
            </a:r>
            <a:endParaRPr b="1">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WANACRYPT</a:t>
            </a:r>
            <a:r>
              <a:rPr lang="en-US">
                <a:solidFill>
                  <a:schemeClr val="dk1"/>
                </a:solidFill>
              </a:rPr>
              <a:t> (AKA WANNACRY)</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USED EXPLOIT </a:t>
            </a:r>
            <a:r>
              <a:rPr b="1" lang="en-US">
                <a:solidFill>
                  <a:schemeClr val="dk1"/>
                </a:solidFill>
              </a:rPr>
              <a:t>ETERNALBLUE</a:t>
            </a:r>
            <a:endParaRPr b="1">
              <a:solidFill>
                <a:schemeClr val="dk1"/>
              </a:solidFill>
            </a:endParaRPr>
          </a:p>
          <a:p>
            <a:pPr indent="0" lvl="0" marL="0" rtl="0" algn="l">
              <a:spcBef>
                <a:spcPts val="0"/>
              </a:spcBef>
              <a:spcAft>
                <a:spcPts val="0"/>
              </a:spcAft>
              <a:buNone/>
            </a:pPr>
            <a:r>
              <a:rPr lang="en-US">
                <a:solidFill>
                  <a:schemeClr val="dk1"/>
                </a:solidFill>
              </a:rPr>
              <a:t>[ NEXT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RANSOMWARE, BUT IT DID </a:t>
            </a:r>
            <a:r>
              <a:rPr b="1" lang="en-US">
                <a:solidFill>
                  <a:schemeClr val="dk1"/>
                </a:solidFill>
              </a:rPr>
              <a:t>NOT CONTAIN DECRYPTION ROUTINES</a:t>
            </a:r>
            <a:r>
              <a:rPr lang="en-US">
                <a:solidFill>
                  <a:schemeClr val="dk1"/>
                </a:solidFill>
              </a:rPr>
              <a:t>, SO PEOPLE STARTED PAYING THE RANSOM WHITOUT GETTING IN RETURN THE DECRYPTION KEY</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STOPPED WITH </a:t>
            </a:r>
            <a:r>
              <a:rPr b="1" lang="en-US">
                <a:solidFill>
                  <a:schemeClr val="dk1"/>
                </a:solidFill>
              </a:rPr>
              <a:t>KILL SWITCH</a:t>
            </a:r>
            <a:endParaRPr b="1">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230.000 COMPUTERS INFECTED IN 150 COUNTRIES</a:t>
            </a:r>
            <a:r>
              <a:rPr lang="en-US">
                <a:solidFill>
                  <a:schemeClr val="dk1"/>
                </a:solidFill>
              </a:rPr>
              <a:t> FOR A TOTAL 140.000 DOLLARS IN BITCOIN</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EARLY VERSIONS OF WANNACRY DID NOT USE ETERNALBLUE AND WAS NOT EFFECTIVE AT ALL. BUT </a:t>
            </a:r>
            <a:r>
              <a:rPr b="1" lang="en-US">
                <a:solidFill>
                  <a:schemeClr val="dk1"/>
                </a:solidFill>
              </a:rPr>
              <a:t>3 DAYS AFTER RISK SENSE PUBLISHED</a:t>
            </a:r>
            <a:r>
              <a:rPr lang="en-US">
                <a:solidFill>
                  <a:schemeClr val="dk1"/>
                </a:solidFill>
              </a:rPr>
              <a:t> A BLOG POST ON HOW TO WEAPONIZE ETERNALBLUE (BASED ON THESHADOWBROKERS LEAK, BASED ON NSA), WANNACRY WAS WEAPONIZED WITH ETERNALBLUE AND IT BECAME HIGHLY EFFECTIVE.</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NORTH KOREAN GOVERNMENT (BUREAU 121 OR LAZARUS GROUP) ALSO RESPONSIBLE FOR</a:t>
            </a:r>
            <a:r>
              <a:rPr lang="en-US">
                <a:solidFill>
                  <a:schemeClr val="dk1"/>
                </a:solidFill>
              </a:rPr>
              <a:t>:</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WANNACRY (CYBERCRIME)</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BANGLADESH BANK CYBER HEIST (CYBERCRIME)</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CYBER ATTACK ON SONY PICTURES (RELATED TO THE MOVIE “THE INTERVIEW”, A POLITICAL SATIRE ACTION BLACK COMEDY FILM, WHERE AMERICAN JOURNALISTS ARE RECRUITED BY THE CIA TO ASSASSINATE NORTH KOREAN LEADER KIM JONG-UN) (HACKTIVISM)</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NATION STATE HACKING TARGETING THE US (ESPIONAGE)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8ec799708_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8ec79970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OH, THIS IS A GOOD ONE :)</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2014-2016</a:t>
            </a:r>
            <a:endParaRPr b="1">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CODENAME “</a:t>
            </a:r>
            <a:r>
              <a:rPr b="1" lang="en-US">
                <a:solidFill>
                  <a:schemeClr val="dk1"/>
                </a:solidFill>
              </a:rPr>
              <a:t>OPERATION RIO</a:t>
            </a:r>
            <a:r>
              <a:rPr lang="en-US">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2 GREEDY CRIMINAL ISRAELI BUSINESSMEN GARY AND ZIV (CYBER CRIMINAL ACTORS) AND A HIGHLY SKILLED ISLRAELI HACKER JOSHUA</a:t>
            </a:r>
            <a:r>
              <a:rPr lang="en-US">
                <a:solidFill>
                  <a:schemeClr val="dk1"/>
                </a:solidFill>
              </a:rPr>
              <a:t> (AT THE TIME OF GARY AND ZIV”S ARREST, JOSHUA WAS IN RUSSIA)</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13 FINANCIAL INSTITUTIONS COMPROMISED</a:t>
            </a:r>
            <a:r>
              <a:rPr lang="en-US">
                <a:solidFill>
                  <a:schemeClr val="dk1"/>
                </a:solidFill>
              </a:rPr>
              <a:t> (JP MORGAN CHASE, </a:t>
            </a:r>
            <a:r>
              <a:rPr b="1" lang="en-US">
                <a:solidFill>
                  <a:schemeClr val="dk1"/>
                </a:solidFill>
              </a:rPr>
              <a:t>ADP</a:t>
            </a:r>
            <a:r>
              <a:rPr lang="en-US">
                <a:solidFill>
                  <a:schemeClr val="dk1"/>
                </a:solidFill>
              </a:rPr>
              <a:t>, CITY GROUP, FIDELITY INVESTMENTS, ...)</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NOT TO STEAL MONEY, BUT EMAIL ADDRESSES OF BANK CUSTOMERS</a:t>
            </a:r>
            <a:r>
              <a:rPr lang="en-US">
                <a:solidFill>
                  <a:schemeClr val="dk1"/>
                </a:solidFill>
              </a:rPr>
              <a:t>, LIKELY INVESTORS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THIS IS </a:t>
            </a:r>
            <a:r>
              <a:rPr b="1" lang="en-US">
                <a:solidFill>
                  <a:schemeClr val="dk1"/>
                </a:solidFill>
              </a:rPr>
              <a:t>MIND BOGGLING</a:t>
            </a:r>
            <a:r>
              <a:rPr lang="en-US">
                <a:solidFill>
                  <a:schemeClr val="dk1"/>
                </a:solidFill>
              </a:rPr>
              <a:t> PER SE, JP MORGAN CHASE HAS A CYBER SECURITY ANNUAL BUDGET OF 250 MILLION DOLLARS!</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PUMP-AND-DUMP SCAMS (</a:t>
            </a:r>
            <a:r>
              <a:rPr lang="en-US">
                <a:solidFill>
                  <a:schemeClr val="dk1"/>
                </a:solidFill>
              </a:rPr>
              <a:t>REMEMBER THE WOLVES OF WALL STREET?) A KIND OF STOCK MARKET MANIPULATION</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GARY AND ZIV ARRESTED BY FBI IN ISRAEL, JOSHUA TURNED HIMSELF IN TO FBI AFTER BEING ARRESTED BY RUSSIAN IMMIGRATION POLICE FOR BREAKING THE IMMIGRATION LAW AND NOT FLYING OUT OF RUSSIA EVERY 6 MONTHS TO MAINTAIN HIS VISA (JOSHUA WENT FROM ISRAEL TO RUSSIA TO HIDE FROM FBI)</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BUT WHEN RUSSIANS KNEW FBI WAS INTERESTED IN JOSHUA</a:t>
            </a:r>
            <a:r>
              <a:rPr lang="en-US">
                <a:solidFill>
                  <a:schemeClr val="dk1"/>
                </a:solidFill>
              </a:rPr>
              <a:t>, RUSSIA OFFERED JOSHUA ASYLUM IN ORDER TO HAVE SOME POLITICAL/DIPLOMATIC LEVERAGE AGAINST US AND THIS WAS DECEMBER 2016 (REMEMBER WHAT HAPPENED AROUND THAT DATE? TRUMP GOT ELECTED WITH HUGE RUSSIAN INTERFERENCE)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IN THE END JOSHUA LEFT RUSSIA AND TURNED HIMSELF IN TO THE FBI</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THEN, FBI OFFERED GARY A DEAL TO DROP ALL THE CHARGES AGAINST HIM IN EXCHANGE OF A PAYMENT OF 403 MILLION DOLLARS FROM GARY’S EMPIRE AND OF GARY GOING BACK TO ISRAEL AND BECOME AN FBI?CIA INFORMANT...</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8ec799708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8ec79970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SO, STEFANO, WHAT IS THE MORAL OF THE STORY - YOU ARE PROBABLY ASKING - , WHAT ARE YOU TRYING TO SAY WITH THIS?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CLICK NEXT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DO YOU REMEMBER MAERSK AND WHAT </a:t>
            </a:r>
            <a:r>
              <a:rPr b="1" lang="en-US">
                <a:solidFill>
                  <a:schemeClr val="dk1"/>
                </a:solidFill>
              </a:rPr>
              <a:t>MAERSK</a:t>
            </a:r>
            <a:r>
              <a:rPr lang="en-US">
                <a:solidFill>
                  <a:schemeClr val="dk1"/>
                </a:solidFill>
              </a:rPr>
              <a:t> HAD TO DO WITH THE REAL MOTIVE OF NOTPETYA’S CREATORS? -&gt; NOTHING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DO YOU REMEMBER </a:t>
            </a:r>
            <a:r>
              <a:rPr b="1" lang="en-US">
                <a:solidFill>
                  <a:schemeClr val="dk1"/>
                </a:solidFill>
              </a:rPr>
              <a:t>JP MORGAN</a:t>
            </a:r>
            <a:r>
              <a:rPr lang="en-US">
                <a:solidFill>
                  <a:schemeClr val="dk1"/>
                </a:solidFill>
              </a:rPr>
              <a:t> CHASE AND THAT THEY WERE HACKED NOT TO STEAL THEIR PRIMARY ASSET (MONEY), BUT THEIR CUSTOMER’S EMAIL ADDRESSES?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SO VIRTUALLY ANYONE, ANY PRIVATE, PUBLIC, GOVERNMENT ORGANIZATION COULD POTENTIALLY BE HIT BY SIMILAR KIND OF NATION STATE SPONSORED ACTORS OR ORGANIZED CYBER CRIMINAL ACTIVITIES</a:t>
            </a:r>
            <a:r>
              <a:rPr lang="en-US">
                <a:solidFill>
                  <a:schemeClr val="dk1"/>
                </a:solidFill>
              </a:rPr>
              <a:t> TOO, </a:t>
            </a:r>
            <a:r>
              <a:rPr b="1" lang="en-US">
                <a:solidFill>
                  <a:schemeClr val="dk1"/>
                </a:solidFill>
              </a:rPr>
              <a:t>INCLUDING YOU</a:t>
            </a:r>
            <a:r>
              <a:rPr lang="en-US">
                <a:solidFill>
                  <a:schemeClr val="dk1"/>
                </a:solidFill>
              </a:rPr>
              <a:t>, EVEN BY ACCIDENT, EVEN IF WE ARE NOT A HIGH PROFILE TARGET ORGANIZATION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u="sng">
                <a:solidFill>
                  <a:schemeClr val="dk1"/>
                </a:solidFill>
              </a:rPr>
              <a:t>THE VERY FIRST STEP TOWARDS SOLVING A PROBLEM IS TO RECOGNIZE THAT WE HAVE A PROBLEM IN FIRST PLACE</a:t>
            </a:r>
            <a:endParaRPr b="1" u="sng">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8ec799708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8ec79970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AND WITH THAT, PLEASE FEEL FREE TO ASK ME ANY QUESTION YOU MAY HAVE </a:t>
            </a:r>
            <a:r>
              <a:rPr b="1" lang="en-US">
                <a:solidFill>
                  <a:schemeClr val="dk1"/>
                </a:solidFill>
              </a:rPr>
              <a:t>NOW</a:t>
            </a:r>
            <a:r>
              <a:rPr lang="en-U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OR </a:t>
            </a:r>
            <a:r>
              <a:rPr b="1" lang="en-US">
                <a:solidFill>
                  <a:schemeClr val="dk1"/>
                </a:solidFill>
              </a:rPr>
              <a:t>OFFLINE</a:t>
            </a:r>
            <a:r>
              <a:rPr lang="en-US">
                <a:solidFill>
                  <a:schemeClr val="dk1"/>
                </a:solidFill>
              </a:rPr>
              <a:t> AT ANY TIME VIA EMAIL, SLACK OR GOOGLE MEET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US">
                <a:solidFill>
                  <a:schemeClr val="dk1"/>
                </a:solidFill>
              </a:rPr>
              <a:t>THANKS!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8ec799708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8ec79970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HERE IS WHERE I PUT TOGETHER SOME OF THE LINKS TO TOOLS AND STORIES I MENTIONED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8ec799708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8ec79970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AND FINALLY</a:t>
            </a:r>
            <a:r>
              <a:rPr lang="en-US">
                <a:solidFill>
                  <a:schemeClr val="dk1"/>
                </a:solidFill>
              </a:rPr>
              <a:t>, I’D LIKE TO TAKE A MOMENT AND THANK </a:t>
            </a:r>
            <a:r>
              <a:rPr b="1" lang="en-US">
                <a:solidFill>
                  <a:schemeClr val="dk1"/>
                </a:solidFill>
              </a:rPr>
              <a:t>BLABLA</a:t>
            </a:r>
            <a:r>
              <a:rPr lang="en-US">
                <a:solidFill>
                  <a:schemeClr val="dk1"/>
                </a:solidFill>
              </a:rPr>
              <a:t> AND </a:t>
            </a:r>
            <a:r>
              <a:rPr b="1" lang="en-US">
                <a:solidFill>
                  <a:schemeClr val="dk1"/>
                </a:solidFill>
              </a:rPr>
              <a:t>BLABLABLA</a:t>
            </a:r>
            <a:r>
              <a:rPr lang="en-US">
                <a:solidFill>
                  <a:schemeClr val="dk1"/>
                </a:solidFill>
              </a:rPr>
              <a:t> FOR </a:t>
            </a:r>
            <a:r>
              <a:rPr b="1" lang="en-US">
                <a:solidFill>
                  <a:schemeClr val="dk1"/>
                </a:solidFill>
              </a:rPr>
              <a:t>BLABLABLABLA</a:t>
            </a:r>
            <a:r>
              <a:rPr lang="en-US">
                <a:solidFill>
                  <a:schemeClr val="dk1"/>
                </a:solidFill>
              </a:rPr>
              <a:t> AND </a:t>
            </a:r>
            <a:r>
              <a:rPr b="1" lang="en-US">
                <a:solidFill>
                  <a:schemeClr val="dk1"/>
                </a:solidFill>
              </a:rPr>
              <a:t>BLABLABLABLABLA</a:t>
            </a:r>
            <a:r>
              <a:rPr lang="en-US">
                <a:solidFill>
                  <a:schemeClr val="dk1"/>
                </a:solidFill>
              </a:rPr>
              <a:t> FOR </a:t>
            </a:r>
            <a:r>
              <a:rPr b="1" lang="en-US">
                <a:solidFill>
                  <a:schemeClr val="dk1"/>
                </a:solidFill>
              </a:rPr>
              <a:t>BLABLABLABLABLABLABLA</a:t>
            </a:r>
            <a:r>
              <a:rPr lang="en-U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THANKS AGAIN AND FEEL FREE TO ASK ME ANY QUESTION.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OTHERWISE, THAT’S ALL, THANK YOU!</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8ec79970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8ec79970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SO, A LITTLE BIT MORE ON TODAY’S PRESENTATION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WE’LL GO PRETTY </a:t>
            </a:r>
            <a:r>
              <a:rPr b="1" lang="en-US">
                <a:solidFill>
                  <a:schemeClr val="dk1"/>
                </a:solidFill>
              </a:rPr>
              <a:t>QUICKLY</a:t>
            </a:r>
            <a:r>
              <a:rPr lang="en-US">
                <a:solidFill>
                  <a:schemeClr val="dk1"/>
                </a:solidFill>
              </a:rPr>
              <a:t> OVER SOME BIG TOPICS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SO THERE WILL BE </a:t>
            </a:r>
            <a:r>
              <a:rPr b="1" lang="en-US">
                <a:solidFill>
                  <a:schemeClr val="dk1"/>
                </a:solidFill>
              </a:rPr>
              <a:t>SIMPLIFICATIONS</a:t>
            </a:r>
            <a:r>
              <a:rPr lang="en-US">
                <a:solidFill>
                  <a:schemeClr val="dk1"/>
                </a:solidFill>
              </a:rPr>
              <a:t> MADE…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 WILL MENTION SOME </a:t>
            </a:r>
            <a:r>
              <a:rPr b="1" lang="en-US">
                <a:solidFill>
                  <a:schemeClr val="dk1"/>
                </a:solidFill>
              </a:rPr>
              <a:t>TOOLS</a:t>
            </a:r>
            <a:r>
              <a:rPr lang="en-US">
                <a:solidFill>
                  <a:schemeClr val="dk1"/>
                </a:solidFill>
              </a:rPr>
              <a:t> AND WILL ALSO PUT ALL THE REFERENCES AT THE END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WE WILL ALSO TOUCH UPON SOME OF THE MOST FAMOUS </a:t>
            </a:r>
            <a:r>
              <a:rPr b="1" lang="en-US">
                <a:solidFill>
                  <a:schemeClr val="dk1"/>
                </a:solidFill>
              </a:rPr>
              <a:t>STORIES</a:t>
            </a:r>
            <a:r>
              <a:rPr lang="en-US">
                <a:solidFill>
                  <a:schemeClr val="dk1"/>
                </a:solidFill>
              </a:rPr>
              <a:t> OF BREACHES AND COMPROMISES IN THE HISTORY OF THE WEB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THIS OF TODAY, IS DEFINITELY </a:t>
            </a:r>
            <a:r>
              <a:rPr b="1" lang="en-US">
                <a:solidFill>
                  <a:schemeClr val="dk1"/>
                </a:solidFill>
              </a:rPr>
              <a:t>NOT GOING TO BE A BE ALL AND ALL GUIDE</a:t>
            </a:r>
            <a:r>
              <a:rPr lang="en-US">
                <a:solidFill>
                  <a:schemeClr val="dk1"/>
                </a:solidFill>
              </a:rPr>
              <a:t> TO ADVERSARY EMULATION OR A HOW-TO GUIDE TO ANY TOOL, BUT I’D LIKE TO SHOW YOU THE TOPIC AND HOPEFULLY </a:t>
            </a:r>
            <a:r>
              <a:rPr b="1" lang="en-US">
                <a:solidFill>
                  <a:schemeClr val="dk1"/>
                </a:solidFill>
              </a:rPr>
              <a:t>ENTERTAIN YOU A BIT DURING THE NEXT HALF-HOUR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8ec799708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8ec79970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OK, SO LET’S START FROM WHO I 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HERE IS TO MY STORY…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TERMS OF SPARKPOST LIFE, </a:t>
            </a:r>
            <a:r>
              <a:rPr b="1" lang="en-US">
                <a:solidFill>
                  <a:schemeClr val="dk1"/>
                </a:solidFill>
              </a:rPr>
              <a:t>I JOINED YOU ALL AT THE BEGINNING OF THIS MONTH AND I WORK WITH JEANNIE AND JIM IN THE “SEC”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MORE ABOUT ME… </a:t>
            </a:r>
            <a:r>
              <a:rPr b="1" lang="en-US">
                <a:solidFill>
                  <a:schemeClr val="dk1"/>
                </a:solidFill>
              </a:rPr>
              <a:t>BIO ENGINEER BY EDUCATION, SOFTWARE DEVELOPER (AND MULTICOLORED HAT HACKER) BY VOCATION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WELL, THE 3RD PICTURE IS ACTUALLY NOT VERY ACCURATE… THIS IS </a:t>
            </a:r>
            <a:r>
              <a:rPr b="1" lang="en-US">
                <a:solidFill>
                  <a:schemeClr val="dk1"/>
                </a:solidFill>
              </a:rPr>
              <a:t>MORE REALISTIC REPRESENTATION OF MY SCIENTIFIC METHOD...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8ec799708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8ec79970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ALSO, BIG </a:t>
            </a:r>
            <a:r>
              <a:rPr b="1" lang="en-US">
                <a:solidFill>
                  <a:schemeClr val="dk1"/>
                </a:solidFill>
              </a:rPr>
              <a:t>DISCLAIMER</a:t>
            </a:r>
            <a:r>
              <a:rPr lang="en-US">
                <a:solidFill>
                  <a:schemeClr val="dk1"/>
                </a:solidFill>
              </a:rPr>
              <a:t>: THIS HAS NEVER BEEN PART OF ANY OF MY DAY JOBS. INFACT, THE REALITY IS THAT, I SIMPLY </a:t>
            </a:r>
            <a:r>
              <a:rPr b="1" lang="en-US">
                <a:solidFill>
                  <a:schemeClr val="dk1"/>
                </a:solidFill>
              </a:rPr>
              <a:t>LOVE THE TOPIC</a:t>
            </a:r>
            <a:r>
              <a:rPr lang="en-US">
                <a:solidFill>
                  <a:schemeClr val="dk1"/>
                </a:solidFill>
              </a:rPr>
              <a:t>! SO… PLEASE BEAR WITH ME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LIKE I LOVE SAYING, </a:t>
            </a:r>
            <a:r>
              <a:rPr b="1" lang="en-US">
                <a:solidFill>
                  <a:schemeClr val="dk1"/>
                </a:solidFill>
              </a:rPr>
              <a:t>I AM TODAY THE BEST VERSION OF MY OLD SELF, BUT ONLY THE WORST VERSION OF MY FUTURE SELF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8ec799708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8ec79970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8ec799708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8ec79970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IF WE TAKE A LOOK AT THE CYBER ATTACK CHAIN, </a:t>
            </a:r>
            <a:r>
              <a:rPr b="1" lang="en-US">
                <a:solidFill>
                  <a:schemeClr val="dk1"/>
                </a:solidFill>
              </a:rPr>
              <a:t>TRADITIONALLY, OFFENSIVE SECURITY’S FOCUS</a:t>
            </a:r>
            <a:r>
              <a:rPr lang="en-US">
                <a:solidFill>
                  <a:schemeClr val="dk1"/>
                </a:solidFill>
              </a:rPr>
              <a:t> HAS BEEN MORE ON GETTING ACCESS TO THE TARGET ENVIRONMENT, THAN ON WHAT TO DO ONCE ACCESS IS OBTAINED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BUT WHAT HAPPEN </a:t>
            </a:r>
            <a:r>
              <a:rPr b="1" lang="en-US">
                <a:solidFill>
                  <a:schemeClr val="dk1"/>
                </a:solidFill>
              </a:rPr>
              <a:t>AFTER THE MALICIOUS ACTOR GETS ACCESS?</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INTELLECTUAL PROPERTY</a:t>
            </a:r>
            <a:r>
              <a:rPr lang="en-US">
                <a:solidFill>
                  <a:schemeClr val="dk1"/>
                </a:solidFill>
              </a:rPr>
              <a:t> STOLEN?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CUSTOMERS/EMPLOYEES PERSONAL IDENTIFIABLE INFORMATION</a:t>
            </a:r>
            <a:r>
              <a:rPr lang="en-US">
                <a:solidFill>
                  <a:schemeClr val="dk1"/>
                </a:solidFill>
              </a:rPr>
              <a:t> STOLEN?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COMPANY REPUTATION</a:t>
            </a:r>
            <a:r>
              <a:rPr lang="en-US">
                <a:solidFill>
                  <a:schemeClr val="dk1"/>
                </a:solidFill>
              </a:rPr>
              <a:t> RUINED?</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MONETARY IMPACT </a:t>
            </a:r>
            <a:r>
              <a:rPr lang="en-US">
                <a:solidFill>
                  <a:schemeClr val="dk1"/>
                </a:solidFill>
              </a:rPr>
              <a:t>(COST OF COMPROMISE)?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THESE ARE ALL POSSIBLE CONSEQUENCES OF A CYBER ATTACK AND, OF COURSE, THE </a:t>
            </a:r>
            <a:r>
              <a:rPr b="1" lang="en-US">
                <a:solidFill>
                  <a:schemeClr val="dk1"/>
                </a:solidFill>
              </a:rPr>
              <a:t>BUSINESS VALUE OF A SECURITY ASSESSMENT</a:t>
            </a:r>
            <a:r>
              <a:rPr lang="en-US">
                <a:solidFill>
                  <a:schemeClr val="dk1"/>
                </a:solidFill>
              </a:rPr>
              <a:t> IS HIGHER THE MORE WE SPEND TIME TRYING TO UNDERSTAND HOW ATTACKERS BEHAVE ONCE THEY ARE INSIDE A NETWORK (THE “</a:t>
            </a:r>
            <a:r>
              <a:rPr b="1" lang="en-US">
                <a:solidFill>
                  <a:schemeClr val="dk1"/>
                </a:solidFill>
              </a:rPr>
              <a:t>ASSUMED-BREACH</a:t>
            </a:r>
            <a:r>
              <a:rPr lang="en-US">
                <a:solidFill>
                  <a:schemeClr val="dk1"/>
                </a:solidFill>
              </a:rPr>
              <a:t>“ APPROACH, MORE ON THIS LATER)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8ec799708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8ec79970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ANOTHER WAY OF LOOKING AT THIS PROBLEM, IS TO CONSIDER </a:t>
            </a:r>
            <a:r>
              <a:rPr b="1" lang="en-US">
                <a:solidFill>
                  <a:schemeClr val="dk1"/>
                </a:solidFill>
              </a:rPr>
              <a:t>HOW SECURITY TESTING OF IT INFRASTRUCTURE EVOLVED I</a:t>
            </a:r>
            <a:r>
              <a:rPr lang="en-US">
                <a:solidFill>
                  <a:schemeClr val="dk1"/>
                </a:solidFill>
              </a:rPr>
              <a:t>N THE RECENT YEARS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ALL THE WAY </a:t>
            </a:r>
            <a:r>
              <a:rPr b="1" lang="en-US">
                <a:solidFill>
                  <a:schemeClr val="dk1"/>
                </a:solidFill>
              </a:rPr>
              <a:t>FROM SCANNING</a:t>
            </a:r>
            <a:r>
              <a:rPr lang="en-US">
                <a:solidFill>
                  <a:schemeClr val="dk1"/>
                </a:solidFill>
              </a:rPr>
              <a:t> FOR KNOWN VULNERABILITIES, ASSESSING THEIR LIKELIHOOD OF BEING LEVERAGED BY ATTACKERS (VULN ASSESSMENT), TRYING TO WEAPONIZE THEM INTO EXPLOITS (TRADITIONAL PENTESTING), TO THE POINT WHERE THE OFFENSIVE TESTERS STARTS TO ACT FROM THE PERSPECTIVE OF </a:t>
            </a:r>
            <a:r>
              <a:rPr b="1" lang="en-US">
                <a:solidFill>
                  <a:schemeClr val="dk1"/>
                </a:solidFill>
              </a:rPr>
              <a:t>REAL ATTACKERS</a:t>
            </a:r>
            <a:r>
              <a:rPr lang="en-US">
                <a:solidFill>
                  <a:schemeClr val="dk1"/>
                </a:solidFill>
              </a:rPr>
              <a:t>, WITH REAL AND VERY PRECISE MOTIVES AND TARGETS (RED TEAMING)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RED TEAMING IS NOTHING NEW AND IT HAS BEEN AROUND FOR YEARS, BUT ONLY RECENTLY HAS BECOME A MORE AND MORE POPULAR AND VALUED MODEL FOR SECURITY ASSESSMENTS.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SAME WAY, VULNERABILITY SCANNING AND MANAGEMENT HAS DEFINITELY NOT GONE AWAY, IT IS STILL VERY VERY IMPORTANT AND A FUNDAMENTAL BUILDING BLOCK OF ANY SOLID CYBERSECURITY POSTURE.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PURPLE TEAMING</a:t>
            </a:r>
            <a:r>
              <a:rPr lang="en-US">
                <a:solidFill>
                  <a:schemeClr val="dk1"/>
                </a:solidFill>
              </a:rPr>
              <a:t> 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THEN WHEN, AS AN ORGANIZATION, YOU THINK YOU HAVE DONE A GREAT JOB OF BUILDING BLUE AND RED TEAMS AND AT MAKING THEM WORK TOGETHER, YOU UNDERSTAND THAT NOWADAYS THE TOOLS, PRODUCT AND PLATFORMS AVAILABLE TO DEFEND YOURSELF ARE SUCH DOING A GREAT JOB AT TAKING LOW-TO-AVERAGE COMMITTED ACTORS OUT OF THE PLAY, THAT </a:t>
            </a:r>
            <a:r>
              <a:rPr b="1" lang="en-US">
                <a:solidFill>
                  <a:schemeClr val="dk1"/>
                </a:solidFill>
              </a:rPr>
              <a:t>THE REAL THREAT COMES PRIMARILY FROM ORGANIZED CYBER CRIME AND NATION SPONSORED ACTORS</a:t>
            </a: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SO: HOW THE HELL DO YOU LEARN </a:t>
            </a:r>
            <a:r>
              <a:rPr b="1" lang="en-US">
                <a:solidFill>
                  <a:schemeClr val="dk1"/>
                </a:solidFill>
              </a:rPr>
              <a:t>HOW TO DEFEND FROM THESE?!? </a:t>
            </a:r>
            <a:r>
              <a:rPr lang="en-US">
                <a:solidFill>
                  <a:schemeClr val="dk1"/>
                </a:solidFill>
              </a:rPr>
              <a:t>WITH </a:t>
            </a:r>
            <a:r>
              <a:rPr b="1" lang="en-US">
                <a:solidFill>
                  <a:schemeClr val="dk1"/>
                </a:solidFill>
              </a:rPr>
              <a:t>ADVERSARY EMULATION EXERCISES</a:t>
            </a:r>
            <a:r>
              <a:rPr lang="en-US">
                <a:solidFill>
                  <a:schemeClr val="dk1"/>
                </a:solidFill>
              </a:rPr>
              <a:t> OF COURSE!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8ec799708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8ec79970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LET’S TRY TO COME UP WITH SOME DEFINITIONS: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READ THE SLIDE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SECURITY POSTURE / CHECKING BOXES (THE </a:t>
            </a:r>
            <a:r>
              <a:rPr b="1" lang="en-US">
                <a:solidFill>
                  <a:schemeClr val="dk1"/>
                </a:solidFill>
              </a:rPr>
              <a:t>CUSTOMER IS THE C-LEVEL</a:t>
            </a: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VS. DATA EXFILTRATION / BUSINESS COMPROMISE (THE </a:t>
            </a:r>
            <a:r>
              <a:rPr b="1" lang="en-US">
                <a:solidFill>
                  <a:schemeClr val="dk1"/>
                </a:solidFill>
              </a:rPr>
              <a:t>CUSTOMER IS THE BLUE TEAM</a:t>
            </a: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VS. SIMULATION OF ATTACKS FROM APTs (</a:t>
            </a:r>
            <a:r>
              <a:rPr b="1" lang="en-US">
                <a:solidFill>
                  <a:schemeClr val="dk1"/>
                </a:solidFill>
              </a:rPr>
              <a:t>CUSTOMERS ARE BOTH MGMT AND THE BLUE TEAM</a:t>
            </a:r>
            <a:r>
              <a:rPr lang="en-US">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Quattrocento Sans"/>
              <a:buNone/>
              <a:defRPr sz="6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atin typeface="Quattrocento Sans"/>
                <a:ea typeface="Quattrocento Sans"/>
                <a:cs typeface="Quattrocento Sans"/>
                <a:sym typeface="Quattrocento Sans"/>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lt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lt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lt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lt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lt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lt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lt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p:cSld name="ONE_COLUMN_TEXT">
    <p:spTree>
      <p:nvGrpSpPr>
        <p:cNvPr id="80" name="Shape 80"/>
        <p:cNvGrpSpPr/>
        <p:nvPr/>
      </p:nvGrpSpPr>
      <p:grpSpPr>
        <a:xfrm>
          <a:off x="0" y="0"/>
          <a:ext cx="0" cy="0"/>
          <a:chOff x="0" y="0"/>
          <a:chExt cx="0" cy="0"/>
        </a:xfrm>
      </p:grpSpPr>
      <p:pic>
        <p:nvPicPr>
          <p:cNvPr id="81" name="Google Shape;81;g53e14d2047_0_306"/>
          <p:cNvPicPr preferRelativeResize="0"/>
          <p:nvPr/>
        </p:nvPicPr>
        <p:blipFill rotWithShape="1">
          <a:blip r:embed="rId2">
            <a:alphaModFix/>
          </a:blip>
          <a:srcRect b="0" l="0" r="69272" t="0"/>
          <a:stretch/>
        </p:blipFill>
        <p:spPr>
          <a:xfrm>
            <a:off x="0" y="0"/>
            <a:ext cx="3744001" cy="6858001"/>
          </a:xfrm>
          <a:prstGeom prst="rect">
            <a:avLst/>
          </a:prstGeom>
          <a:noFill/>
          <a:ln>
            <a:noFill/>
          </a:ln>
        </p:spPr>
      </p:pic>
      <p:sp>
        <p:nvSpPr>
          <p:cNvPr id="82" name="Google Shape;82;g53e14d2047_0_306"/>
          <p:cNvSpPr txBox="1"/>
          <p:nvPr>
            <p:ph type="title"/>
          </p:nvPr>
        </p:nvSpPr>
        <p:spPr>
          <a:xfrm>
            <a:off x="415600" y="740800"/>
            <a:ext cx="3158100" cy="21717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rgbClr val="FFFFFF"/>
              </a:buClr>
              <a:buSzPts val="3200"/>
              <a:buNone/>
              <a:defRPr sz="3200">
                <a:solidFill>
                  <a:srgbClr val="FFFFFF"/>
                </a:solidFill>
              </a:defRPr>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83" name="Google Shape;83;g53e14d2047_0_306"/>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g53e14d2047_0_306"/>
          <p:cNvSpPr txBox="1"/>
          <p:nvPr>
            <p:ph idx="1" type="body"/>
          </p:nvPr>
        </p:nvSpPr>
        <p:spPr>
          <a:xfrm>
            <a:off x="4182967" y="740800"/>
            <a:ext cx="7593600" cy="53511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15000"/>
              </a:lnSpc>
              <a:spcBef>
                <a:spcPts val="0"/>
              </a:spcBef>
              <a:spcAft>
                <a:spcPts val="0"/>
              </a:spcAft>
              <a:buClr>
                <a:srgbClr val="6E6E6E"/>
              </a:buClr>
              <a:buSzPts val="2400"/>
              <a:buFont typeface="Proxima Nova"/>
              <a:buAutoNum type="arabicPeriod"/>
              <a:defRPr>
                <a:solidFill>
                  <a:srgbClr val="6E6E6E"/>
                </a:solidFill>
                <a:latin typeface="Proxima Nova"/>
                <a:ea typeface="Proxima Nova"/>
                <a:cs typeface="Proxima Nova"/>
                <a:sym typeface="Proxima Nova"/>
              </a:defRPr>
            </a:lvl1pPr>
            <a:lvl2pPr indent="-381000" lvl="1" marL="914400" rtl="0" algn="l">
              <a:lnSpc>
                <a:spcPct val="115000"/>
              </a:lnSpc>
              <a:spcBef>
                <a:spcPts val="2100"/>
              </a:spcBef>
              <a:spcAft>
                <a:spcPts val="0"/>
              </a:spcAft>
              <a:buClr>
                <a:srgbClr val="6E6E6E"/>
              </a:buClr>
              <a:buSzPts val="2400"/>
              <a:buFont typeface="Proxima Nova"/>
              <a:buAutoNum type="alphaLcPeriod"/>
              <a:defRPr sz="2400">
                <a:solidFill>
                  <a:srgbClr val="6E6E6E"/>
                </a:solidFill>
                <a:latin typeface="Proxima Nova"/>
                <a:ea typeface="Proxima Nova"/>
                <a:cs typeface="Proxima Nova"/>
                <a:sym typeface="Proxima Nova"/>
              </a:defRPr>
            </a:lvl2pPr>
            <a:lvl3pPr indent="-381000" lvl="2" marL="1371600" rtl="0" algn="l">
              <a:lnSpc>
                <a:spcPct val="115000"/>
              </a:lnSpc>
              <a:spcBef>
                <a:spcPts val="2100"/>
              </a:spcBef>
              <a:spcAft>
                <a:spcPts val="0"/>
              </a:spcAft>
              <a:buClr>
                <a:srgbClr val="6E6E6E"/>
              </a:buClr>
              <a:buSzPts val="2400"/>
              <a:buFont typeface="Proxima Nova"/>
              <a:buAutoNum type="romanLcPeriod"/>
              <a:defRPr sz="2400">
                <a:solidFill>
                  <a:srgbClr val="6E6E6E"/>
                </a:solidFill>
                <a:latin typeface="Proxima Nova"/>
                <a:ea typeface="Proxima Nova"/>
                <a:cs typeface="Proxima Nova"/>
                <a:sym typeface="Proxima Nova"/>
              </a:defRPr>
            </a:lvl3pPr>
            <a:lvl4pPr indent="-381000" lvl="3" marL="1828800" rtl="0" algn="l">
              <a:lnSpc>
                <a:spcPct val="115000"/>
              </a:lnSpc>
              <a:spcBef>
                <a:spcPts val="2100"/>
              </a:spcBef>
              <a:spcAft>
                <a:spcPts val="0"/>
              </a:spcAft>
              <a:buClr>
                <a:srgbClr val="6E6E6E"/>
              </a:buClr>
              <a:buSzPts val="2400"/>
              <a:buFont typeface="Proxima Nova"/>
              <a:buAutoNum type="arabicPeriod"/>
              <a:defRPr sz="2400">
                <a:solidFill>
                  <a:srgbClr val="6E6E6E"/>
                </a:solidFill>
                <a:latin typeface="Proxima Nova"/>
                <a:ea typeface="Proxima Nova"/>
                <a:cs typeface="Proxima Nova"/>
                <a:sym typeface="Proxima Nova"/>
              </a:defRPr>
            </a:lvl4pPr>
            <a:lvl5pPr indent="-381000" lvl="4" marL="2286000" rtl="0" algn="l">
              <a:lnSpc>
                <a:spcPct val="115000"/>
              </a:lnSpc>
              <a:spcBef>
                <a:spcPts val="2100"/>
              </a:spcBef>
              <a:spcAft>
                <a:spcPts val="0"/>
              </a:spcAft>
              <a:buClr>
                <a:srgbClr val="6E6E6E"/>
              </a:buClr>
              <a:buSzPts val="2400"/>
              <a:buFont typeface="Proxima Nova"/>
              <a:buAutoNum type="alphaLcPeriod"/>
              <a:defRPr sz="2400">
                <a:solidFill>
                  <a:srgbClr val="6E6E6E"/>
                </a:solidFill>
                <a:latin typeface="Proxima Nova"/>
                <a:ea typeface="Proxima Nova"/>
                <a:cs typeface="Proxima Nova"/>
                <a:sym typeface="Proxima Nova"/>
              </a:defRPr>
            </a:lvl5pPr>
            <a:lvl6pPr indent="-381000" lvl="5" marL="2743200" rtl="0" algn="l">
              <a:lnSpc>
                <a:spcPct val="115000"/>
              </a:lnSpc>
              <a:spcBef>
                <a:spcPts val="2100"/>
              </a:spcBef>
              <a:spcAft>
                <a:spcPts val="0"/>
              </a:spcAft>
              <a:buClr>
                <a:srgbClr val="6E6E6E"/>
              </a:buClr>
              <a:buSzPts val="2400"/>
              <a:buFont typeface="Proxima Nova"/>
              <a:buAutoNum type="romanLcPeriod"/>
              <a:defRPr sz="2400">
                <a:solidFill>
                  <a:srgbClr val="6E6E6E"/>
                </a:solidFill>
                <a:latin typeface="Proxima Nova"/>
                <a:ea typeface="Proxima Nova"/>
                <a:cs typeface="Proxima Nova"/>
                <a:sym typeface="Proxima Nova"/>
              </a:defRPr>
            </a:lvl6pPr>
            <a:lvl7pPr indent="-381000" lvl="6" marL="3200400" rtl="0" algn="l">
              <a:lnSpc>
                <a:spcPct val="115000"/>
              </a:lnSpc>
              <a:spcBef>
                <a:spcPts val="2100"/>
              </a:spcBef>
              <a:spcAft>
                <a:spcPts val="0"/>
              </a:spcAft>
              <a:buClr>
                <a:srgbClr val="6E6E6E"/>
              </a:buClr>
              <a:buSzPts val="2400"/>
              <a:buFont typeface="Proxima Nova"/>
              <a:buAutoNum type="arabicPeriod"/>
              <a:defRPr sz="2400">
                <a:solidFill>
                  <a:srgbClr val="6E6E6E"/>
                </a:solidFill>
                <a:latin typeface="Proxima Nova"/>
                <a:ea typeface="Proxima Nova"/>
                <a:cs typeface="Proxima Nova"/>
                <a:sym typeface="Proxima Nova"/>
              </a:defRPr>
            </a:lvl7pPr>
            <a:lvl8pPr indent="-381000" lvl="7" marL="3657600" rtl="0" algn="l">
              <a:lnSpc>
                <a:spcPct val="115000"/>
              </a:lnSpc>
              <a:spcBef>
                <a:spcPts val="2100"/>
              </a:spcBef>
              <a:spcAft>
                <a:spcPts val="0"/>
              </a:spcAft>
              <a:buClr>
                <a:srgbClr val="6E6E6E"/>
              </a:buClr>
              <a:buSzPts val="2400"/>
              <a:buFont typeface="Proxima Nova"/>
              <a:buAutoNum type="alphaLcPeriod"/>
              <a:defRPr sz="2400">
                <a:solidFill>
                  <a:srgbClr val="6E6E6E"/>
                </a:solidFill>
                <a:latin typeface="Proxima Nova"/>
                <a:ea typeface="Proxima Nova"/>
                <a:cs typeface="Proxima Nova"/>
                <a:sym typeface="Proxima Nova"/>
              </a:defRPr>
            </a:lvl8pPr>
            <a:lvl9pPr indent="-381000" lvl="8" marL="4114800" rtl="0" algn="l">
              <a:lnSpc>
                <a:spcPct val="115000"/>
              </a:lnSpc>
              <a:spcBef>
                <a:spcPts val="2100"/>
              </a:spcBef>
              <a:spcAft>
                <a:spcPts val="2100"/>
              </a:spcAft>
              <a:buClr>
                <a:srgbClr val="6E6E6E"/>
              </a:buClr>
              <a:buSzPts val="2400"/>
              <a:buFont typeface="Proxima Nova"/>
              <a:buAutoNum type="romanLcPeriod"/>
              <a:defRPr sz="2400">
                <a:solidFill>
                  <a:srgbClr val="6E6E6E"/>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type="tx">
  <p:cSld name="TITLE_AND_BODY">
    <p:spTree>
      <p:nvGrpSpPr>
        <p:cNvPr id="85" name="Shape 85"/>
        <p:cNvGrpSpPr/>
        <p:nvPr/>
      </p:nvGrpSpPr>
      <p:grpSpPr>
        <a:xfrm>
          <a:off x="0" y="0"/>
          <a:ext cx="0" cy="0"/>
          <a:chOff x="0" y="0"/>
          <a:chExt cx="0" cy="0"/>
        </a:xfrm>
      </p:grpSpPr>
      <p:sp>
        <p:nvSpPr>
          <p:cNvPr id="86" name="Google Shape;86;g53e14d2047_0_311"/>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g53e14d2047_0_311"/>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rgbClr val="37AADC"/>
              </a:buClr>
              <a:buSzPts val="2700"/>
              <a:buNone/>
              <a:defRPr b="1" sz="2700">
                <a:solidFill>
                  <a:srgbClr val="37AADC"/>
                </a:solidFill>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88" name="Google Shape;88;g53e14d2047_0_3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15000"/>
              </a:lnSpc>
              <a:spcBef>
                <a:spcPts val="0"/>
              </a:spcBef>
              <a:spcAft>
                <a:spcPts val="0"/>
              </a:spcAft>
              <a:buClr>
                <a:srgbClr val="6E6E6E"/>
              </a:buClr>
              <a:buSzPts val="2400"/>
              <a:buFont typeface="Proxima Nova"/>
              <a:buAutoNum type="arabicPeriod"/>
              <a:defRPr>
                <a:solidFill>
                  <a:srgbClr val="6E6E6E"/>
                </a:solidFill>
                <a:latin typeface="Proxima Nova"/>
                <a:ea typeface="Proxima Nova"/>
                <a:cs typeface="Proxima Nova"/>
                <a:sym typeface="Proxima Nova"/>
              </a:defRPr>
            </a:lvl1pPr>
            <a:lvl2pPr indent="-381000" lvl="1" marL="914400" rtl="0" algn="l">
              <a:lnSpc>
                <a:spcPct val="115000"/>
              </a:lnSpc>
              <a:spcBef>
                <a:spcPts val="2100"/>
              </a:spcBef>
              <a:spcAft>
                <a:spcPts val="0"/>
              </a:spcAft>
              <a:buClr>
                <a:srgbClr val="6E6E6E"/>
              </a:buClr>
              <a:buSzPts val="2400"/>
              <a:buFont typeface="Proxima Nova"/>
              <a:buAutoNum type="alphaLcPeriod"/>
              <a:defRPr sz="2400">
                <a:solidFill>
                  <a:srgbClr val="6E6E6E"/>
                </a:solidFill>
                <a:latin typeface="Proxima Nova"/>
                <a:ea typeface="Proxima Nova"/>
                <a:cs typeface="Proxima Nova"/>
                <a:sym typeface="Proxima Nova"/>
              </a:defRPr>
            </a:lvl2pPr>
            <a:lvl3pPr indent="-381000" lvl="2" marL="1371600" rtl="0" algn="l">
              <a:lnSpc>
                <a:spcPct val="115000"/>
              </a:lnSpc>
              <a:spcBef>
                <a:spcPts val="2100"/>
              </a:spcBef>
              <a:spcAft>
                <a:spcPts val="0"/>
              </a:spcAft>
              <a:buClr>
                <a:srgbClr val="6E6E6E"/>
              </a:buClr>
              <a:buSzPts val="2400"/>
              <a:buFont typeface="Proxima Nova"/>
              <a:buAutoNum type="romanLcPeriod"/>
              <a:defRPr sz="2400">
                <a:solidFill>
                  <a:srgbClr val="6E6E6E"/>
                </a:solidFill>
                <a:latin typeface="Proxima Nova"/>
                <a:ea typeface="Proxima Nova"/>
                <a:cs typeface="Proxima Nova"/>
                <a:sym typeface="Proxima Nova"/>
              </a:defRPr>
            </a:lvl3pPr>
            <a:lvl4pPr indent="-381000" lvl="3" marL="1828800" rtl="0" algn="l">
              <a:lnSpc>
                <a:spcPct val="115000"/>
              </a:lnSpc>
              <a:spcBef>
                <a:spcPts val="2100"/>
              </a:spcBef>
              <a:spcAft>
                <a:spcPts val="0"/>
              </a:spcAft>
              <a:buClr>
                <a:srgbClr val="6E6E6E"/>
              </a:buClr>
              <a:buSzPts val="2400"/>
              <a:buFont typeface="Proxima Nova"/>
              <a:buAutoNum type="arabicPeriod"/>
              <a:defRPr sz="2400">
                <a:solidFill>
                  <a:srgbClr val="6E6E6E"/>
                </a:solidFill>
                <a:latin typeface="Proxima Nova"/>
                <a:ea typeface="Proxima Nova"/>
                <a:cs typeface="Proxima Nova"/>
                <a:sym typeface="Proxima Nova"/>
              </a:defRPr>
            </a:lvl4pPr>
            <a:lvl5pPr indent="-381000" lvl="4" marL="2286000" rtl="0" algn="l">
              <a:lnSpc>
                <a:spcPct val="115000"/>
              </a:lnSpc>
              <a:spcBef>
                <a:spcPts val="2100"/>
              </a:spcBef>
              <a:spcAft>
                <a:spcPts val="0"/>
              </a:spcAft>
              <a:buClr>
                <a:srgbClr val="6E6E6E"/>
              </a:buClr>
              <a:buSzPts val="2400"/>
              <a:buFont typeface="Proxima Nova"/>
              <a:buAutoNum type="alphaLcPeriod"/>
              <a:defRPr sz="2400">
                <a:solidFill>
                  <a:srgbClr val="6E6E6E"/>
                </a:solidFill>
                <a:latin typeface="Proxima Nova"/>
                <a:ea typeface="Proxima Nova"/>
                <a:cs typeface="Proxima Nova"/>
                <a:sym typeface="Proxima Nova"/>
              </a:defRPr>
            </a:lvl5pPr>
            <a:lvl6pPr indent="-381000" lvl="5" marL="2743200" rtl="0" algn="l">
              <a:lnSpc>
                <a:spcPct val="115000"/>
              </a:lnSpc>
              <a:spcBef>
                <a:spcPts val="2100"/>
              </a:spcBef>
              <a:spcAft>
                <a:spcPts val="0"/>
              </a:spcAft>
              <a:buClr>
                <a:srgbClr val="6E6E6E"/>
              </a:buClr>
              <a:buSzPts val="2400"/>
              <a:buFont typeface="Proxima Nova"/>
              <a:buAutoNum type="romanLcPeriod"/>
              <a:defRPr sz="2400">
                <a:solidFill>
                  <a:srgbClr val="6E6E6E"/>
                </a:solidFill>
                <a:latin typeface="Proxima Nova"/>
                <a:ea typeface="Proxima Nova"/>
                <a:cs typeface="Proxima Nova"/>
                <a:sym typeface="Proxima Nova"/>
              </a:defRPr>
            </a:lvl6pPr>
            <a:lvl7pPr indent="-381000" lvl="6" marL="3200400" rtl="0" algn="l">
              <a:lnSpc>
                <a:spcPct val="115000"/>
              </a:lnSpc>
              <a:spcBef>
                <a:spcPts val="2100"/>
              </a:spcBef>
              <a:spcAft>
                <a:spcPts val="0"/>
              </a:spcAft>
              <a:buClr>
                <a:srgbClr val="6E6E6E"/>
              </a:buClr>
              <a:buSzPts val="2400"/>
              <a:buFont typeface="Proxima Nova"/>
              <a:buAutoNum type="arabicPeriod"/>
              <a:defRPr sz="2400">
                <a:solidFill>
                  <a:srgbClr val="6E6E6E"/>
                </a:solidFill>
                <a:latin typeface="Proxima Nova"/>
                <a:ea typeface="Proxima Nova"/>
                <a:cs typeface="Proxima Nova"/>
                <a:sym typeface="Proxima Nova"/>
              </a:defRPr>
            </a:lvl7pPr>
            <a:lvl8pPr indent="-381000" lvl="7" marL="3657600" rtl="0" algn="l">
              <a:lnSpc>
                <a:spcPct val="115000"/>
              </a:lnSpc>
              <a:spcBef>
                <a:spcPts val="2100"/>
              </a:spcBef>
              <a:spcAft>
                <a:spcPts val="0"/>
              </a:spcAft>
              <a:buClr>
                <a:srgbClr val="6E6E6E"/>
              </a:buClr>
              <a:buSzPts val="2400"/>
              <a:buFont typeface="Proxima Nova"/>
              <a:buAutoNum type="alphaLcPeriod"/>
              <a:defRPr sz="2400">
                <a:solidFill>
                  <a:srgbClr val="6E6E6E"/>
                </a:solidFill>
                <a:latin typeface="Proxima Nova"/>
                <a:ea typeface="Proxima Nova"/>
                <a:cs typeface="Proxima Nova"/>
                <a:sym typeface="Proxima Nova"/>
              </a:defRPr>
            </a:lvl8pPr>
            <a:lvl9pPr indent="-381000" lvl="8" marL="4114800" rtl="0" algn="l">
              <a:lnSpc>
                <a:spcPct val="115000"/>
              </a:lnSpc>
              <a:spcBef>
                <a:spcPts val="2100"/>
              </a:spcBef>
              <a:spcAft>
                <a:spcPts val="2100"/>
              </a:spcAft>
              <a:buClr>
                <a:srgbClr val="6E6E6E"/>
              </a:buClr>
              <a:buSzPts val="2400"/>
              <a:buFont typeface="Proxima Nova"/>
              <a:buAutoNum type="romanLcPeriod"/>
              <a:defRPr sz="2400">
                <a:solidFill>
                  <a:srgbClr val="6E6E6E"/>
                </a:solidFill>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pic>
        <p:nvPicPr>
          <p:cNvPr id="90" name="Google Shape;90;g53e14d2047_0_315"/>
          <p:cNvPicPr preferRelativeResize="0"/>
          <p:nvPr/>
        </p:nvPicPr>
        <p:blipFill rotWithShape="1">
          <a:blip r:embed="rId2">
            <a:alphaModFix/>
          </a:blip>
          <a:srcRect b="30756" l="0" r="0" t="25893"/>
          <a:stretch/>
        </p:blipFill>
        <p:spPr>
          <a:xfrm>
            <a:off x="0" y="1838433"/>
            <a:ext cx="12191998" cy="2974567"/>
          </a:xfrm>
          <a:prstGeom prst="rect">
            <a:avLst/>
          </a:prstGeom>
          <a:noFill/>
          <a:ln>
            <a:noFill/>
          </a:ln>
        </p:spPr>
      </p:pic>
      <p:sp>
        <p:nvSpPr>
          <p:cNvPr id="91" name="Google Shape;91;g53e14d2047_0_315"/>
          <p:cNvSpPr txBox="1"/>
          <p:nvPr>
            <p:ph type="title"/>
          </p:nvPr>
        </p:nvSpPr>
        <p:spPr>
          <a:xfrm>
            <a:off x="653667" y="1838433"/>
            <a:ext cx="8490300" cy="29745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rgbClr val="FFFFFF"/>
              </a:buClr>
              <a:buSzPts val="4000"/>
              <a:buNone/>
              <a:defRPr i="1" sz="4000">
                <a:solidFill>
                  <a:srgbClr val="FFFFFF"/>
                </a:solidFill>
              </a:defRPr>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92" name="Google Shape;92;g53e14d2047_0_315"/>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E6E6E"/>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Roboto"/>
              <a:buNone/>
              <a:defRPr i="0" sz="4400" u="none" cap="none" strike="noStrike">
                <a:solidFill>
                  <a:schemeClr val="lt1"/>
                </a:solidFill>
                <a:latin typeface="Roboto"/>
                <a:ea typeface="Roboto"/>
                <a:cs typeface="Roboto"/>
                <a:sym typeface="Roboto"/>
              </a:defRPr>
            </a:lvl1pPr>
            <a:lvl2pPr lvl="1">
              <a:spcBef>
                <a:spcPts val="0"/>
              </a:spcBef>
              <a:spcAft>
                <a:spcPts val="0"/>
              </a:spcAft>
              <a:buSzPts val="1400"/>
              <a:buFont typeface="Roboto"/>
              <a:buNone/>
              <a:defRPr sz="1800">
                <a:latin typeface="Roboto"/>
                <a:ea typeface="Roboto"/>
                <a:cs typeface="Roboto"/>
                <a:sym typeface="Roboto"/>
              </a:defRPr>
            </a:lvl2pPr>
            <a:lvl3pPr lvl="2">
              <a:spcBef>
                <a:spcPts val="0"/>
              </a:spcBef>
              <a:spcAft>
                <a:spcPts val="0"/>
              </a:spcAft>
              <a:buSzPts val="1400"/>
              <a:buFont typeface="Roboto"/>
              <a:buNone/>
              <a:defRPr sz="1800">
                <a:latin typeface="Roboto"/>
                <a:ea typeface="Roboto"/>
                <a:cs typeface="Roboto"/>
                <a:sym typeface="Roboto"/>
              </a:defRPr>
            </a:lvl3pPr>
            <a:lvl4pPr lvl="3">
              <a:spcBef>
                <a:spcPts val="0"/>
              </a:spcBef>
              <a:spcAft>
                <a:spcPts val="0"/>
              </a:spcAft>
              <a:buSzPts val="1400"/>
              <a:buFont typeface="Roboto"/>
              <a:buNone/>
              <a:defRPr sz="1800">
                <a:latin typeface="Roboto"/>
                <a:ea typeface="Roboto"/>
                <a:cs typeface="Roboto"/>
                <a:sym typeface="Roboto"/>
              </a:defRPr>
            </a:lvl4pPr>
            <a:lvl5pPr lvl="4">
              <a:spcBef>
                <a:spcPts val="0"/>
              </a:spcBef>
              <a:spcAft>
                <a:spcPts val="0"/>
              </a:spcAft>
              <a:buSzPts val="1400"/>
              <a:buFont typeface="Roboto"/>
              <a:buNone/>
              <a:defRPr sz="1800">
                <a:latin typeface="Roboto"/>
                <a:ea typeface="Roboto"/>
                <a:cs typeface="Roboto"/>
                <a:sym typeface="Roboto"/>
              </a:defRPr>
            </a:lvl5pPr>
            <a:lvl6pPr lvl="5">
              <a:spcBef>
                <a:spcPts val="0"/>
              </a:spcBef>
              <a:spcAft>
                <a:spcPts val="0"/>
              </a:spcAft>
              <a:buSzPts val="1400"/>
              <a:buFont typeface="Roboto"/>
              <a:buNone/>
              <a:defRPr sz="1800">
                <a:latin typeface="Roboto"/>
                <a:ea typeface="Roboto"/>
                <a:cs typeface="Roboto"/>
                <a:sym typeface="Roboto"/>
              </a:defRPr>
            </a:lvl6pPr>
            <a:lvl7pPr lvl="6">
              <a:spcBef>
                <a:spcPts val="0"/>
              </a:spcBef>
              <a:spcAft>
                <a:spcPts val="0"/>
              </a:spcAft>
              <a:buSzPts val="1400"/>
              <a:buFont typeface="Roboto"/>
              <a:buNone/>
              <a:defRPr sz="1800">
                <a:latin typeface="Roboto"/>
                <a:ea typeface="Roboto"/>
                <a:cs typeface="Roboto"/>
                <a:sym typeface="Roboto"/>
              </a:defRPr>
            </a:lvl7pPr>
            <a:lvl8pPr lvl="7">
              <a:spcBef>
                <a:spcPts val="0"/>
              </a:spcBef>
              <a:spcAft>
                <a:spcPts val="0"/>
              </a:spcAft>
              <a:buSzPts val="1400"/>
              <a:buFont typeface="Roboto"/>
              <a:buNone/>
              <a:defRPr sz="1800">
                <a:latin typeface="Roboto"/>
                <a:ea typeface="Roboto"/>
                <a:cs typeface="Roboto"/>
                <a:sym typeface="Roboto"/>
              </a:defRPr>
            </a:lvl8pPr>
            <a:lvl9pPr lvl="8">
              <a:spcBef>
                <a:spcPts val="0"/>
              </a:spcBef>
              <a:spcAft>
                <a:spcPts val="0"/>
              </a:spcAft>
              <a:buSzPts val="1400"/>
              <a:buFont typeface="Roboto"/>
              <a:buNone/>
              <a:defRPr sz="1800">
                <a:latin typeface="Roboto"/>
                <a:ea typeface="Roboto"/>
                <a:cs typeface="Roboto"/>
                <a:sym typeface="Roboto"/>
              </a:defRPr>
            </a:lvl9pPr>
          </a:lstStyle>
          <a:p/>
        </p:txBody>
      </p:sp>
      <p:sp>
        <p:nvSpPr>
          <p:cNvPr id="7" name="Google Shape;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Roboto"/>
              <a:buChar char="•"/>
              <a:defRPr i="0" sz="2800" u="none" cap="none" strike="noStrike">
                <a:solidFill>
                  <a:schemeClr val="lt1"/>
                </a:solidFill>
                <a:latin typeface="Roboto"/>
                <a:ea typeface="Roboto"/>
                <a:cs typeface="Roboto"/>
                <a:sym typeface="Roboto"/>
              </a:defRPr>
            </a:lvl1pPr>
            <a:lvl2pPr indent="-381000" lvl="1" marL="914400" marR="0" rtl="0" algn="l">
              <a:lnSpc>
                <a:spcPct val="90000"/>
              </a:lnSpc>
              <a:spcBef>
                <a:spcPts val="500"/>
              </a:spcBef>
              <a:spcAft>
                <a:spcPts val="0"/>
              </a:spcAft>
              <a:buClr>
                <a:schemeClr val="lt1"/>
              </a:buClr>
              <a:buSzPts val="2400"/>
              <a:buFont typeface="Roboto"/>
              <a:buChar char="•"/>
              <a:defRPr i="0" sz="2400" u="none" cap="none" strike="noStrike">
                <a:solidFill>
                  <a:schemeClr val="lt1"/>
                </a:solidFill>
                <a:latin typeface="Roboto"/>
                <a:ea typeface="Roboto"/>
                <a:cs typeface="Roboto"/>
                <a:sym typeface="Roboto"/>
              </a:defRPr>
            </a:lvl2pPr>
            <a:lvl3pPr indent="-355600" lvl="2" marL="1371600" marR="0" rtl="0" algn="l">
              <a:lnSpc>
                <a:spcPct val="90000"/>
              </a:lnSpc>
              <a:spcBef>
                <a:spcPts val="500"/>
              </a:spcBef>
              <a:spcAft>
                <a:spcPts val="0"/>
              </a:spcAft>
              <a:buClr>
                <a:schemeClr val="lt1"/>
              </a:buClr>
              <a:buSzPts val="2000"/>
              <a:buFont typeface="Roboto"/>
              <a:buChar char="•"/>
              <a:defRPr i="0" sz="2000" u="none" cap="none" strike="noStrike">
                <a:solidFill>
                  <a:schemeClr val="lt1"/>
                </a:solidFill>
                <a:latin typeface="Roboto"/>
                <a:ea typeface="Roboto"/>
                <a:cs typeface="Roboto"/>
                <a:sym typeface="Roboto"/>
              </a:defRPr>
            </a:lvl3pPr>
            <a:lvl4pPr indent="-342900" lvl="3" marL="1828800" marR="0" rtl="0" algn="l">
              <a:lnSpc>
                <a:spcPct val="90000"/>
              </a:lnSpc>
              <a:spcBef>
                <a:spcPts val="500"/>
              </a:spcBef>
              <a:spcAft>
                <a:spcPts val="0"/>
              </a:spcAft>
              <a:buClr>
                <a:schemeClr val="lt1"/>
              </a:buClr>
              <a:buSzPts val="1800"/>
              <a:buFont typeface="Roboto"/>
              <a:buChar char="•"/>
              <a:defRPr i="0" sz="1800" u="none" cap="none" strike="noStrike">
                <a:solidFill>
                  <a:schemeClr val="lt1"/>
                </a:solidFill>
                <a:latin typeface="Roboto"/>
                <a:ea typeface="Roboto"/>
                <a:cs typeface="Roboto"/>
                <a:sym typeface="Roboto"/>
              </a:defRPr>
            </a:lvl4pPr>
            <a:lvl5pPr indent="-342900" lvl="4" marL="2286000" marR="0" rtl="0" algn="l">
              <a:lnSpc>
                <a:spcPct val="90000"/>
              </a:lnSpc>
              <a:spcBef>
                <a:spcPts val="500"/>
              </a:spcBef>
              <a:spcAft>
                <a:spcPts val="0"/>
              </a:spcAft>
              <a:buClr>
                <a:schemeClr val="lt1"/>
              </a:buClr>
              <a:buSzPts val="1800"/>
              <a:buFont typeface="Roboto"/>
              <a:buChar char="•"/>
              <a:defRPr i="0" sz="1800" u="none" cap="none" strike="noStrike">
                <a:solidFill>
                  <a:schemeClr val="lt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Roboto"/>
              <a:buChar char="•"/>
              <a:defRPr i="0" sz="1800" u="none" cap="none" strike="noStrike">
                <a:solidFill>
                  <a:schemeClr val="dk1"/>
                </a:solidFill>
                <a:latin typeface="Roboto"/>
                <a:ea typeface="Roboto"/>
                <a:cs typeface="Roboto"/>
                <a:sym typeface="Roboto"/>
              </a:defRPr>
            </a:lvl9pPr>
          </a:lstStyle>
          <a:p/>
        </p:txBody>
      </p:sp>
      <p:sp>
        <p:nvSpPr>
          <p:cNvPr id="8" name="Google Shape;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Font typeface="Roboto"/>
              <a:buNone/>
              <a:defRPr i="0" sz="1200" u="none" cap="none" strike="noStrike">
                <a:solidFill>
                  <a:schemeClr val="lt1"/>
                </a:solidFill>
                <a:latin typeface="Roboto"/>
                <a:ea typeface="Roboto"/>
                <a:cs typeface="Roboto"/>
                <a:sym typeface="Roboto"/>
              </a:defRPr>
            </a:lvl1pPr>
            <a:lvl2pPr lvl="1"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9pPr>
          </a:lstStyle>
          <a:p/>
        </p:txBody>
      </p:sp>
      <p:sp>
        <p:nvSpPr>
          <p:cNvPr id="9" name="Google Shape;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Font typeface="Roboto"/>
              <a:buNone/>
              <a:defRPr i="0" sz="1200" u="none" cap="none" strike="noStrike">
                <a:solidFill>
                  <a:schemeClr val="lt1"/>
                </a:solidFill>
                <a:latin typeface="Roboto"/>
                <a:ea typeface="Roboto"/>
                <a:cs typeface="Roboto"/>
                <a:sym typeface="Roboto"/>
              </a:defRPr>
            </a:lvl1pPr>
            <a:lvl2pPr lvl="1"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Font typeface="Roboto"/>
              <a:buNone/>
              <a:defRPr i="0" sz="1800" u="none" cap="none" strike="noStrike">
                <a:solidFill>
                  <a:schemeClr val="dk1"/>
                </a:solidFill>
                <a:latin typeface="Roboto"/>
                <a:ea typeface="Roboto"/>
                <a:cs typeface="Roboto"/>
                <a:sym typeface="Roboto"/>
              </a:defRPr>
            </a:lvl9pPr>
          </a:lstStyle>
          <a:p/>
        </p:txBody>
      </p:sp>
      <p:sp>
        <p:nvSpPr>
          <p:cNvPr id="10" name="Google Shape;1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200" u="none" cap="none" strike="noStrike">
                <a:solidFill>
                  <a:schemeClr val="lt1"/>
                </a:solidFill>
                <a:latin typeface="Roboto"/>
                <a:ea typeface="Roboto"/>
                <a:cs typeface="Roboto"/>
                <a:sym typeface="Roboto"/>
              </a:defRPr>
            </a:lvl1pPr>
            <a:lvl2pPr indent="0" lvl="1" marL="0" marR="0" rtl="0" algn="r">
              <a:spcBef>
                <a:spcPts val="0"/>
              </a:spcBef>
              <a:buNone/>
              <a:defRPr i="0" sz="1200" u="none" cap="none" strike="noStrike">
                <a:solidFill>
                  <a:schemeClr val="lt1"/>
                </a:solidFill>
                <a:latin typeface="Roboto"/>
                <a:ea typeface="Roboto"/>
                <a:cs typeface="Roboto"/>
                <a:sym typeface="Roboto"/>
              </a:defRPr>
            </a:lvl2pPr>
            <a:lvl3pPr indent="0" lvl="2" marL="0" marR="0" rtl="0" algn="r">
              <a:spcBef>
                <a:spcPts val="0"/>
              </a:spcBef>
              <a:buNone/>
              <a:defRPr i="0" sz="1200" u="none" cap="none" strike="noStrike">
                <a:solidFill>
                  <a:schemeClr val="lt1"/>
                </a:solidFill>
                <a:latin typeface="Roboto"/>
                <a:ea typeface="Roboto"/>
                <a:cs typeface="Roboto"/>
                <a:sym typeface="Roboto"/>
              </a:defRPr>
            </a:lvl3pPr>
            <a:lvl4pPr indent="0" lvl="3" marL="0" marR="0" rtl="0" algn="r">
              <a:spcBef>
                <a:spcPts val="0"/>
              </a:spcBef>
              <a:buNone/>
              <a:defRPr i="0" sz="1200" u="none" cap="none" strike="noStrike">
                <a:solidFill>
                  <a:schemeClr val="lt1"/>
                </a:solidFill>
                <a:latin typeface="Roboto"/>
                <a:ea typeface="Roboto"/>
                <a:cs typeface="Roboto"/>
                <a:sym typeface="Roboto"/>
              </a:defRPr>
            </a:lvl4pPr>
            <a:lvl5pPr indent="0" lvl="4" marL="0" marR="0" rtl="0" algn="r">
              <a:spcBef>
                <a:spcPts val="0"/>
              </a:spcBef>
              <a:buNone/>
              <a:defRPr i="0" sz="1200" u="none" cap="none" strike="noStrike">
                <a:solidFill>
                  <a:schemeClr val="lt1"/>
                </a:solidFill>
                <a:latin typeface="Roboto"/>
                <a:ea typeface="Roboto"/>
                <a:cs typeface="Roboto"/>
                <a:sym typeface="Roboto"/>
              </a:defRPr>
            </a:lvl5pPr>
            <a:lvl6pPr indent="0" lvl="5" marL="0" marR="0" rtl="0" algn="r">
              <a:spcBef>
                <a:spcPts val="0"/>
              </a:spcBef>
              <a:buNone/>
              <a:defRPr i="0" sz="1200" u="none" cap="none" strike="noStrike">
                <a:solidFill>
                  <a:schemeClr val="lt1"/>
                </a:solidFill>
                <a:latin typeface="Roboto"/>
                <a:ea typeface="Roboto"/>
                <a:cs typeface="Roboto"/>
                <a:sym typeface="Roboto"/>
              </a:defRPr>
            </a:lvl6pPr>
            <a:lvl7pPr indent="0" lvl="6" marL="0" marR="0" rtl="0" algn="r">
              <a:spcBef>
                <a:spcPts val="0"/>
              </a:spcBef>
              <a:buNone/>
              <a:defRPr i="0" sz="1200" u="none" cap="none" strike="noStrike">
                <a:solidFill>
                  <a:schemeClr val="lt1"/>
                </a:solidFill>
                <a:latin typeface="Roboto"/>
                <a:ea typeface="Roboto"/>
                <a:cs typeface="Roboto"/>
                <a:sym typeface="Roboto"/>
              </a:defRPr>
            </a:lvl7pPr>
            <a:lvl8pPr indent="0" lvl="7" marL="0" marR="0" rtl="0" algn="r">
              <a:spcBef>
                <a:spcPts val="0"/>
              </a:spcBef>
              <a:buNone/>
              <a:defRPr i="0" sz="1200" u="none" cap="none" strike="noStrike">
                <a:solidFill>
                  <a:schemeClr val="lt1"/>
                </a:solidFill>
                <a:latin typeface="Roboto"/>
                <a:ea typeface="Roboto"/>
                <a:cs typeface="Roboto"/>
                <a:sym typeface="Roboto"/>
              </a:defRPr>
            </a:lvl8pPr>
            <a:lvl9pPr indent="0" lvl="8" marL="0" marR="0" rtl="0" algn="r">
              <a:spcBef>
                <a:spcPts val="0"/>
              </a:spcBef>
              <a:buNone/>
              <a:defRPr i="0" sz="12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40.png"/><Relationship Id="rId13" Type="http://schemas.openxmlformats.org/officeDocument/2006/relationships/image" Target="../media/image24.png"/><Relationship Id="rId12"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35.png"/><Relationship Id="rId15" Type="http://schemas.openxmlformats.org/officeDocument/2006/relationships/image" Target="../media/image29.png"/><Relationship Id="rId1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2.jpg"/><Relationship Id="rId5" Type="http://schemas.openxmlformats.org/officeDocument/2006/relationships/image" Target="../media/image41.png"/><Relationship Id="rId6" Type="http://schemas.openxmlformats.org/officeDocument/2006/relationships/image" Target="../media/image26.png"/><Relationship Id="rId7"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38.jp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6.jpg"/><Relationship Id="rId5" Type="http://schemas.openxmlformats.org/officeDocument/2006/relationships/image" Target="../media/image34.jpg"/><Relationship Id="rId6" Type="http://schemas.openxmlformats.org/officeDocument/2006/relationships/image" Target="../media/image37.jpg"/><Relationship Id="rId7"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5.jpg"/><Relationship Id="rId6" Type="http://schemas.openxmlformats.org/officeDocument/2006/relationships/image" Target="../media/image4.png"/><Relationship Id="rId7"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Quattrocento Sans"/>
              <a:buNone/>
            </a:pPr>
            <a:r>
              <a:rPr b="1" lang="en-US">
                <a:latin typeface="Roboto"/>
                <a:ea typeface="Roboto"/>
                <a:cs typeface="Roboto"/>
                <a:sym typeface="Roboto"/>
              </a:rPr>
              <a:t>NΞXT GΞN PΞN TΞST</a:t>
            </a:r>
            <a:endParaRPr b="1">
              <a:latin typeface="Roboto"/>
              <a:ea typeface="Roboto"/>
              <a:cs typeface="Roboto"/>
              <a:sym typeface="Roboto"/>
            </a:endParaRPr>
          </a:p>
        </p:txBody>
      </p:sp>
      <p:sp>
        <p:nvSpPr>
          <p:cNvPr id="98" name="Google Shape;98;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None/>
            </a:pPr>
            <a:r>
              <a:rPr lang="en-US" sz="1900">
                <a:latin typeface="Roboto"/>
                <a:ea typeface="Roboto"/>
                <a:cs typeface="Roboto"/>
                <a:sym typeface="Roboto"/>
              </a:rPr>
              <a:t>INTRODUCTION TO RED TEAMING AND ADVERSARY EMULATION</a:t>
            </a:r>
            <a:endParaRPr sz="19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a8ec799708_0_121"/>
          <p:cNvSpPr txBox="1"/>
          <p:nvPr>
            <p:ph type="ctrTitle"/>
          </p:nvPr>
        </p:nvSpPr>
        <p:spPr>
          <a:xfrm>
            <a:off x="1524000" y="2235138"/>
            <a:ext cx="9144000" cy="2387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5000">
                <a:latin typeface="Roboto"/>
                <a:ea typeface="Roboto"/>
                <a:cs typeface="Roboto"/>
                <a:sym typeface="Roboto"/>
              </a:rPr>
              <a:t>WHY BOTHER?</a:t>
            </a:r>
            <a:endParaRPr b="1" sz="50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a8ec799708_0_1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3800"/>
              <a:t>THESE ARE MY 3 ANSWERS TO WHY BOTHER</a:t>
            </a:r>
            <a:endParaRPr b="1" sz="3800"/>
          </a:p>
          <a:p>
            <a:pPr indent="0" lvl="0" marL="0" rtl="0" algn="ctr">
              <a:spcBef>
                <a:spcPts val="0"/>
              </a:spcBef>
              <a:spcAft>
                <a:spcPts val="0"/>
              </a:spcAft>
              <a:buNone/>
            </a:pPr>
            <a:r>
              <a:rPr lang="en-US" sz="1900"/>
              <a:t>YOURS MAY BE DIFFERENT!</a:t>
            </a:r>
            <a:endParaRPr sz="1900"/>
          </a:p>
        </p:txBody>
      </p:sp>
      <p:sp>
        <p:nvSpPr>
          <p:cNvPr id="184" name="Google Shape;184;ga8ec799708_0_12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TECH</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GEOPOLITICS</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GEOECONOMICS</a:t>
            </a:r>
            <a:endParaRPr/>
          </a:p>
          <a:p>
            <a:pPr indent="0" lvl="0" marL="0" rtl="0" algn="l">
              <a:spcBef>
                <a:spcPts val="1000"/>
              </a:spcBef>
              <a:spcAft>
                <a:spcPts val="0"/>
              </a:spcAft>
              <a:buNone/>
            </a:pPr>
            <a:r>
              <a:t/>
            </a:r>
            <a:endParaRPr/>
          </a:p>
        </p:txBody>
      </p:sp>
      <p:pic>
        <p:nvPicPr>
          <p:cNvPr id="185" name="Google Shape;185;ga8ec799708_0_129"/>
          <p:cNvPicPr preferRelativeResize="0"/>
          <p:nvPr/>
        </p:nvPicPr>
        <p:blipFill rotWithShape="1">
          <a:blip r:embed="rId3">
            <a:alphaModFix/>
          </a:blip>
          <a:srcRect b="0" l="0" r="0" t="0"/>
          <a:stretch/>
        </p:blipFill>
        <p:spPr>
          <a:xfrm>
            <a:off x="5254750" y="2499550"/>
            <a:ext cx="5980950" cy="361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a8ec799708_0_145"/>
          <p:cNvSpPr txBox="1"/>
          <p:nvPr>
            <p:ph idx="1" type="body"/>
          </p:nvPr>
        </p:nvSpPr>
        <p:spPr>
          <a:xfrm>
            <a:off x="838200" y="5178426"/>
            <a:ext cx="10515600" cy="7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a:solidFill>
                  <a:srgbClr val="FFFFFF"/>
                </a:solidFill>
              </a:rPr>
              <a:t>A WAY TO TEST DEFENSES</a:t>
            </a:r>
            <a:endParaRPr>
              <a:solidFill>
                <a:srgbClr val="FFFFFF"/>
              </a:solidFill>
            </a:endParaRPr>
          </a:p>
        </p:txBody>
      </p:sp>
      <p:sp>
        <p:nvSpPr>
          <p:cNvPr id="191" name="Google Shape;191;ga8ec799708_0_145"/>
          <p:cNvSpPr txBox="1"/>
          <p:nvPr>
            <p:ph idx="1" type="body"/>
          </p:nvPr>
        </p:nvSpPr>
        <p:spPr>
          <a:xfrm>
            <a:off x="838200" y="4264025"/>
            <a:ext cx="10515600" cy="7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a:solidFill>
                  <a:srgbClr val="FFFFFF"/>
                </a:solidFill>
              </a:rPr>
              <a:t>GOVERNANCE AND TRACKING TOOL</a:t>
            </a:r>
            <a:endParaRPr>
              <a:solidFill>
                <a:srgbClr val="FFFFFF"/>
              </a:solidFill>
            </a:endParaRPr>
          </a:p>
        </p:txBody>
      </p:sp>
      <p:sp>
        <p:nvSpPr>
          <p:cNvPr id="192" name="Google Shape;192;ga8ec799708_0_145"/>
          <p:cNvSpPr txBox="1"/>
          <p:nvPr>
            <p:ph idx="1" type="body"/>
          </p:nvPr>
        </p:nvSpPr>
        <p:spPr>
          <a:xfrm>
            <a:off x="838200" y="3349625"/>
            <a:ext cx="10515600" cy="7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a:solidFill>
                  <a:srgbClr val="FFFFFF"/>
                </a:solidFill>
              </a:rPr>
              <a:t>ATTACK INFRASTRUCTURE</a:t>
            </a:r>
            <a:endParaRPr>
              <a:solidFill>
                <a:srgbClr val="FFFFFF"/>
              </a:solidFill>
            </a:endParaRPr>
          </a:p>
        </p:txBody>
      </p:sp>
      <p:sp>
        <p:nvSpPr>
          <p:cNvPr id="193" name="Google Shape;193;ga8ec799708_0_145"/>
          <p:cNvSpPr txBox="1"/>
          <p:nvPr>
            <p:ph idx="1" type="body"/>
          </p:nvPr>
        </p:nvSpPr>
        <p:spPr>
          <a:xfrm>
            <a:off x="838200" y="2435225"/>
            <a:ext cx="10515600" cy="7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a:solidFill>
                  <a:srgbClr val="FFFFFF"/>
                </a:solidFill>
              </a:rPr>
              <a:t>ATTACK FRAMEWORK</a:t>
            </a:r>
            <a:endParaRPr>
              <a:solidFill>
                <a:srgbClr val="FFFFFF"/>
              </a:solidFill>
            </a:endParaRPr>
          </a:p>
        </p:txBody>
      </p:sp>
      <p:sp>
        <p:nvSpPr>
          <p:cNvPr id="194" name="Google Shape;194;ga8ec799708_0_145"/>
          <p:cNvSpPr txBox="1"/>
          <p:nvPr>
            <p:ph idx="1" type="body"/>
          </p:nvPr>
        </p:nvSpPr>
        <p:spPr>
          <a:xfrm>
            <a:off x="838200" y="5178426"/>
            <a:ext cx="10515600" cy="7377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100"/>
              </a:spcBef>
              <a:spcAft>
                <a:spcPts val="0"/>
              </a:spcAft>
              <a:buSzPts val="1900"/>
              <a:buNone/>
            </a:pPr>
            <a:r>
              <a:rPr lang="en-US">
                <a:solidFill>
                  <a:srgbClr val="FFFFFF"/>
                </a:solidFill>
              </a:rPr>
              <a:t>                              ……………….…....…....(</a:t>
            </a:r>
            <a:r>
              <a:rPr i="1" lang="en-US">
                <a:solidFill>
                  <a:srgbClr val="FFFFFF"/>
                </a:solidFill>
              </a:rPr>
              <a:t>ATOMIC RED TEAM</a:t>
            </a:r>
            <a:r>
              <a:rPr lang="en-US">
                <a:solidFill>
                  <a:srgbClr val="FFFFFF"/>
                </a:solidFill>
              </a:rPr>
              <a:t>)</a:t>
            </a:r>
            <a:endParaRPr>
              <a:solidFill>
                <a:srgbClr val="FFFFFF"/>
              </a:solidFill>
            </a:endParaRPr>
          </a:p>
        </p:txBody>
      </p:sp>
      <p:sp>
        <p:nvSpPr>
          <p:cNvPr id="195" name="Google Shape;195;ga8ec799708_0_145"/>
          <p:cNvSpPr txBox="1"/>
          <p:nvPr>
            <p:ph idx="1" type="body"/>
          </p:nvPr>
        </p:nvSpPr>
        <p:spPr>
          <a:xfrm>
            <a:off x="838200" y="4264025"/>
            <a:ext cx="10515600" cy="7377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100"/>
              </a:spcBef>
              <a:spcAft>
                <a:spcPts val="0"/>
              </a:spcAft>
              <a:buSzPts val="1900"/>
              <a:buNone/>
            </a:pPr>
            <a:r>
              <a:rPr lang="en-US">
                <a:solidFill>
                  <a:srgbClr val="FFFFFF"/>
                </a:solidFill>
              </a:rPr>
              <a:t>                                             …....…………….…….……..(</a:t>
            </a:r>
            <a:r>
              <a:rPr i="1" lang="en-US">
                <a:solidFill>
                  <a:srgbClr val="FFFFFF"/>
                </a:solidFill>
              </a:rPr>
              <a:t>VECTR</a:t>
            </a:r>
            <a:r>
              <a:rPr lang="en-US">
                <a:solidFill>
                  <a:srgbClr val="FFFFFF"/>
                </a:solidFill>
              </a:rPr>
              <a:t>)</a:t>
            </a:r>
            <a:endParaRPr>
              <a:solidFill>
                <a:srgbClr val="FFFFFF"/>
              </a:solidFill>
            </a:endParaRPr>
          </a:p>
        </p:txBody>
      </p:sp>
      <p:sp>
        <p:nvSpPr>
          <p:cNvPr id="196" name="Google Shape;196;ga8ec799708_0_145"/>
          <p:cNvSpPr txBox="1"/>
          <p:nvPr>
            <p:ph idx="1" type="body"/>
          </p:nvPr>
        </p:nvSpPr>
        <p:spPr>
          <a:xfrm>
            <a:off x="838200" y="3349625"/>
            <a:ext cx="10515600" cy="7377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100"/>
              </a:spcBef>
              <a:spcAft>
                <a:spcPts val="0"/>
              </a:spcAft>
              <a:buSzPts val="1900"/>
              <a:buNone/>
            </a:pPr>
            <a:r>
              <a:rPr lang="en-US">
                <a:solidFill>
                  <a:srgbClr val="FFFFFF"/>
                </a:solidFill>
              </a:rPr>
              <a:t>                                  ……………..….……….…..….………..(</a:t>
            </a:r>
            <a:r>
              <a:rPr i="1" lang="en-US">
                <a:solidFill>
                  <a:srgbClr val="FFFFFF"/>
                </a:solidFill>
              </a:rPr>
              <a:t>CALDERA</a:t>
            </a:r>
            <a:r>
              <a:rPr lang="en-US">
                <a:solidFill>
                  <a:srgbClr val="FFFFFF"/>
                </a:solidFill>
              </a:rPr>
              <a:t>)</a:t>
            </a:r>
            <a:endParaRPr>
              <a:solidFill>
                <a:srgbClr val="FFFFFF"/>
              </a:solidFill>
            </a:endParaRPr>
          </a:p>
        </p:txBody>
      </p:sp>
      <p:sp>
        <p:nvSpPr>
          <p:cNvPr id="197" name="Google Shape;197;ga8ec799708_0_145"/>
          <p:cNvSpPr txBox="1"/>
          <p:nvPr>
            <p:ph idx="1" type="body"/>
          </p:nvPr>
        </p:nvSpPr>
        <p:spPr>
          <a:xfrm>
            <a:off x="838200" y="2435225"/>
            <a:ext cx="10515600" cy="7377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100"/>
              </a:spcBef>
              <a:spcAft>
                <a:spcPts val="0"/>
              </a:spcAft>
              <a:buSzPts val="1900"/>
              <a:buNone/>
            </a:pPr>
            <a:r>
              <a:rPr lang="en-US">
                <a:solidFill>
                  <a:srgbClr val="FFFFFF"/>
                </a:solidFill>
              </a:rPr>
              <a:t>                   ……………………..……...…..……….(</a:t>
            </a:r>
            <a:r>
              <a:rPr i="1" lang="en-US">
                <a:solidFill>
                  <a:srgbClr val="FFFFFF"/>
                </a:solidFill>
              </a:rPr>
              <a:t>MITRE ATT&amp;CK</a:t>
            </a:r>
            <a:r>
              <a:rPr lang="en-US">
                <a:solidFill>
                  <a:srgbClr val="FFFFFF"/>
                </a:solidFill>
              </a:rPr>
              <a:t>)</a:t>
            </a:r>
            <a:endParaRPr>
              <a:solidFill>
                <a:srgbClr val="FFFFFF"/>
              </a:solidFill>
            </a:endParaRPr>
          </a:p>
        </p:txBody>
      </p:sp>
      <p:sp>
        <p:nvSpPr>
          <p:cNvPr id="198" name="Google Shape;198;ga8ec799708_0_14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FFFF"/>
                </a:solidFill>
              </a:rPr>
              <a:t>THIS IS THE TECH WE NEED</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a8ec799708_0_137"/>
          <p:cNvSpPr txBox="1"/>
          <p:nvPr>
            <p:ph type="ctrTitle"/>
          </p:nvPr>
        </p:nvSpPr>
        <p:spPr>
          <a:xfrm>
            <a:off x="1524000" y="2235138"/>
            <a:ext cx="9144000" cy="2387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5000">
                <a:latin typeface="Roboto"/>
                <a:ea typeface="Roboto"/>
                <a:cs typeface="Roboto"/>
                <a:sym typeface="Roboto"/>
              </a:rPr>
              <a:t>THE FRAMEWORK</a:t>
            </a:r>
            <a:endParaRPr b="1" sz="50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a8ec799708_0_169"/>
          <p:cNvSpPr txBox="1"/>
          <p:nvPr>
            <p:ph idx="1" type="body"/>
          </p:nvPr>
        </p:nvSpPr>
        <p:spPr>
          <a:xfrm>
            <a:off x="838200" y="1739825"/>
            <a:ext cx="10515600" cy="1051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1100"/>
              </a:spcBef>
              <a:spcAft>
                <a:spcPts val="0"/>
              </a:spcAft>
              <a:buClr>
                <a:schemeClr val="dk1"/>
              </a:buClr>
              <a:buSzPts val="1900"/>
              <a:buFont typeface="Arial"/>
              <a:buNone/>
            </a:pPr>
            <a:r>
              <a:rPr lang="en-US">
                <a:solidFill>
                  <a:srgbClr val="FFFFFF"/>
                </a:solidFill>
              </a:rPr>
              <a:t>WHAT 	- 	</a:t>
            </a:r>
            <a:r>
              <a:rPr lang="en-US" sz="1800">
                <a:solidFill>
                  <a:srgbClr val="FFFFFF"/>
                </a:solidFill>
              </a:rPr>
              <a:t>A GLOBALLY ACCESSIBLE KNOWLEDGE BASE OF ADVERSARY TACTICS AND </a:t>
            </a:r>
            <a:br>
              <a:rPr lang="en-US" sz="1800">
                <a:solidFill>
                  <a:srgbClr val="FFFFFF"/>
                </a:solidFill>
              </a:rPr>
            </a:br>
            <a:r>
              <a:rPr lang="en-US" sz="1800">
                <a:solidFill>
                  <a:srgbClr val="FFFFFF"/>
                </a:solidFill>
              </a:rPr>
              <a:t>				TECHNIQUES BASED ON REAL-WORLD OBSERVATIONS OF ATTACKER BEHAVIORS</a:t>
            </a:r>
            <a:endParaRPr sz="1800">
              <a:solidFill>
                <a:srgbClr val="FFFFFF"/>
              </a:solidFill>
            </a:endParaRPr>
          </a:p>
        </p:txBody>
      </p:sp>
      <p:sp>
        <p:nvSpPr>
          <p:cNvPr id="209" name="Google Shape;209;ga8ec799708_0_16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FFFF"/>
                </a:solidFill>
              </a:rPr>
              <a:t>MITRE ATT&amp;CK</a:t>
            </a:r>
            <a:endParaRPr b="1">
              <a:solidFill>
                <a:srgbClr val="FFFFFF"/>
              </a:solidFill>
            </a:endParaRPr>
          </a:p>
        </p:txBody>
      </p:sp>
      <p:sp>
        <p:nvSpPr>
          <p:cNvPr id="210" name="Google Shape;210;ga8ec799708_0_169"/>
          <p:cNvSpPr txBox="1"/>
          <p:nvPr>
            <p:ph idx="1" type="body"/>
          </p:nvPr>
        </p:nvSpPr>
        <p:spPr>
          <a:xfrm>
            <a:off x="838200" y="4083599"/>
            <a:ext cx="10515600" cy="1051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1100"/>
              </a:spcBef>
              <a:spcAft>
                <a:spcPts val="0"/>
              </a:spcAft>
              <a:buSzPts val="2400"/>
              <a:buNone/>
            </a:pPr>
            <a:r>
              <a:rPr lang="en-US">
                <a:solidFill>
                  <a:srgbClr val="FFFFFF"/>
                </a:solidFill>
              </a:rPr>
              <a:t>WHY 		- 	</a:t>
            </a:r>
            <a:r>
              <a:rPr lang="en-US" sz="1800">
                <a:solidFill>
                  <a:srgbClr val="FFFFFF"/>
                </a:solidFill>
              </a:rPr>
              <a:t>DEVELOP DETECTION CAPABILITIES FOR BLUE TEAMS AND CREATE ADVERSARY </a:t>
            </a:r>
            <a:br>
              <a:rPr lang="en-US" sz="1800">
                <a:solidFill>
                  <a:srgbClr val="FFFFFF"/>
                </a:solidFill>
              </a:rPr>
            </a:br>
            <a:r>
              <a:rPr lang="en-US" sz="1800">
                <a:solidFill>
                  <a:srgbClr val="FFFFFF"/>
                </a:solidFill>
              </a:rPr>
              <a:t>				EMULATION PLAYBOOKS FOR RED TEAMS</a:t>
            </a:r>
            <a:endParaRPr sz="1800">
              <a:solidFill>
                <a:srgbClr val="FFFFFF"/>
              </a:solidFill>
            </a:endParaRPr>
          </a:p>
        </p:txBody>
      </p:sp>
      <p:sp>
        <p:nvSpPr>
          <p:cNvPr id="211" name="Google Shape;211;ga8ec799708_0_169"/>
          <p:cNvSpPr txBox="1"/>
          <p:nvPr>
            <p:ph idx="1" type="body"/>
          </p:nvPr>
        </p:nvSpPr>
        <p:spPr>
          <a:xfrm>
            <a:off x="838200" y="2959029"/>
            <a:ext cx="10515600" cy="91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1100"/>
              </a:spcBef>
              <a:spcAft>
                <a:spcPts val="0"/>
              </a:spcAft>
              <a:buClr>
                <a:schemeClr val="dk1"/>
              </a:buClr>
              <a:buSzPts val="1900"/>
              <a:buFont typeface="Arial"/>
              <a:buNone/>
            </a:pPr>
            <a:r>
              <a:rPr lang="en-US">
                <a:solidFill>
                  <a:srgbClr val="FFFFFF"/>
                </a:solidFill>
              </a:rPr>
              <a:t>WHO 		- 	</a:t>
            </a:r>
            <a:r>
              <a:rPr lang="en-US" sz="1800">
                <a:solidFill>
                  <a:srgbClr val="FFFFFF"/>
                </a:solidFill>
              </a:rPr>
              <a:t>A NON-FOR-PROFIT AND FEDERALLY FUNDED RESEARCH CENTER</a:t>
            </a:r>
            <a:endParaRPr sz="1800">
              <a:solidFill>
                <a:srgbClr val="FFFFFF"/>
              </a:solidFill>
            </a:endParaRPr>
          </a:p>
        </p:txBody>
      </p:sp>
      <p:sp>
        <p:nvSpPr>
          <p:cNvPr id="212" name="Google Shape;212;ga8ec799708_0_169"/>
          <p:cNvSpPr txBox="1"/>
          <p:nvPr>
            <p:ph idx="1" type="body"/>
          </p:nvPr>
        </p:nvSpPr>
        <p:spPr>
          <a:xfrm>
            <a:off x="838200" y="1739825"/>
            <a:ext cx="10515600" cy="1051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1100"/>
              </a:spcBef>
              <a:spcAft>
                <a:spcPts val="0"/>
              </a:spcAft>
              <a:buClr>
                <a:schemeClr val="dk1"/>
              </a:buClr>
              <a:buSzPts val="1900"/>
              <a:buFont typeface="Arial"/>
              <a:buNone/>
            </a:pPr>
            <a:r>
              <a:rPr lang="en-US">
                <a:solidFill>
                  <a:srgbClr val="FFFFFF"/>
                </a:solidFill>
              </a:rPr>
              <a:t>WHAT 	- 	</a:t>
            </a:r>
            <a:r>
              <a:rPr lang="en-US" sz="1800">
                <a:solidFill>
                  <a:srgbClr val="434343"/>
                </a:solidFill>
              </a:rPr>
              <a:t>A GLOBALLY ACCESSIBLE </a:t>
            </a:r>
            <a:r>
              <a:rPr lang="en-US" sz="1800">
                <a:solidFill>
                  <a:srgbClr val="FFFFFF"/>
                </a:solidFill>
              </a:rPr>
              <a:t>KNOWLEDGE BASE </a:t>
            </a:r>
            <a:r>
              <a:rPr lang="en-US" sz="1800">
                <a:solidFill>
                  <a:srgbClr val="434343"/>
                </a:solidFill>
              </a:rPr>
              <a:t>OF ADVERSARY TACTICS AND </a:t>
            </a:r>
            <a:br>
              <a:rPr lang="en-US" sz="1800">
                <a:solidFill>
                  <a:srgbClr val="434343"/>
                </a:solidFill>
              </a:rPr>
            </a:br>
            <a:r>
              <a:rPr lang="en-US" sz="1800">
                <a:solidFill>
                  <a:srgbClr val="434343"/>
                </a:solidFill>
              </a:rPr>
              <a:t>				TECHNIQUES BASED ON REAL-WORLD OBSERVATIONS </a:t>
            </a:r>
            <a:r>
              <a:rPr lang="en-US" sz="1800">
                <a:solidFill>
                  <a:srgbClr val="FFFFFF"/>
                </a:solidFill>
              </a:rPr>
              <a:t>OF ATTACKER BEHAVIORS</a:t>
            </a:r>
            <a:endParaRPr sz="1800">
              <a:solidFill>
                <a:srgbClr val="FFFFFF"/>
              </a:solidFill>
            </a:endParaRPr>
          </a:p>
        </p:txBody>
      </p:sp>
      <p:sp>
        <p:nvSpPr>
          <p:cNvPr id="213" name="Google Shape;213;ga8ec799708_0_169"/>
          <p:cNvSpPr txBox="1"/>
          <p:nvPr>
            <p:ph idx="1" type="body"/>
          </p:nvPr>
        </p:nvSpPr>
        <p:spPr>
          <a:xfrm>
            <a:off x="838200" y="4083599"/>
            <a:ext cx="10515600" cy="10512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1100"/>
              </a:spcBef>
              <a:spcAft>
                <a:spcPts val="0"/>
              </a:spcAft>
              <a:buSzPts val="2400"/>
              <a:buNone/>
            </a:pPr>
            <a:r>
              <a:rPr lang="en-US">
                <a:solidFill>
                  <a:srgbClr val="FFFFFF"/>
                </a:solidFill>
              </a:rPr>
              <a:t>WHY 		- 	</a:t>
            </a:r>
            <a:r>
              <a:rPr lang="en-US" sz="1800">
                <a:solidFill>
                  <a:srgbClr val="434343"/>
                </a:solidFill>
              </a:rPr>
              <a:t>DEVELOP </a:t>
            </a:r>
            <a:r>
              <a:rPr lang="en-US" sz="1800">
                <a:solidFill>
                  <a:srgbClr val="FFFFFF"/>
                </a:solidFill>
              </a:rPr>
              <a:t>DETECTION CAPABILITIES FOR BLUE TEAMS AND </a:t>
            </a:r>
            <a:r>
              <a:rPr lang="en-US" sz="1800">
                <a:solidFill>
                  <a:srgbClr val="434343"/>
                </a:solidFill>
              </a:rPr>
              <a:t>CREATE ADVERSARY </a:t>
            </a:r>
            <a:br>
              <a:rPr lang="en-US" sz="1800">
                <a:solidFill>
                  <a:srgbClr val="434343"/>
                </a:solidFill>
              </a:rPr>
            </a:br>
            <a:r>
              <a:rPr lang="en-US" sz="1800">
                <a:solidFill>
                  <a:srgbClr val="434343"/>
                </a:solidFill>
              </a:rPr>
              <a:t>				EMULATION PLAYBOOKS FOR </a:t>
            </a:r>
            <a:r>
              <a:rPr lang="en-US" sz="1800">
                <a:solidFill>
                  <a:srgbClr val="FFFFFF"/>
                </a:solidFill>
              </a:rPr>
              <a:t>RED TEAMS</a:t>
            </a:r>
            <a:endParaRPr sz="1800">
              <a:solidFill>
                <a:srgbClr val="FFFFFF"/>
              </a:solidFill>
            </a:endParaRPr>
          </a:p>
        </p:txBody>
      </p:sp>
      <p:sp>
        <p:nvSpPr>
          <p:cNvPr id="214" name="Google Shape;214;ga8ec799708_0_169"/>
          <p:cNvSpPr txBox="1"/>
          <p:nvPr>
            <p:ph idx="1" type="body"/>
          </p:nvPr>
        </p:nvSpPr>
        <p:spPr>
          <a:xfrm>
            <a:off x="838200" y="2959029"/>
            <a:ext cx="10515600" cy="91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1100"/>
              </a:spcBef>
              <a:spcAft>
                <a:spcPts val="0"/>
              </a:spcAft>
              <a:buClr>
                <a:schemeClr val="dk1"/>
              </a:buClr>
              <a:buSzPts val="1900"/>
              <a:buFont typeface="Arial"/>
              <a:buNone/>
            </a:pPr>
            <a:r>
              <a:rPr lang="en-US">
                <a:solidFill>
                  <a:srgbClr val="FFFFFF"/>
                </a:solidFill>
              </a:rPr>
              <a:t>WHO 		- 	</a:t>
            </a:r>
            <a:r>
              <a:rPr lang="en-US" sz="1800">
                <a:solidFill>
                  <a:srgbClr val="434343"/>
                </a:solidFill>
              </a:rPr>
              <a:t>A </a:t>
            </a:r>
            <a:r>
              <a:rPr lang="en-US" sz="1800">
                <a:solidFill>
                  <a:srgbClr val="FFFFFF"/>
                </a:solidFill>
              </a:rPr>
              <a:t>NON-FOR-PROFIT </a:t>
            </a:r>
            <a:r>
              <a:rPr lang="en-US" sz="1800">
                <a:solidFill>
                  <a:srgbClr val="434343"/>
                </a:solidFill>
              </a:rPr>
              <a:t>AND FEDERALLY FUNDED RESEARCH CENTER</a:t>
            </a:r>
            <a:endParaRPr sz="1800">
              <a:solidFill>
                <a:srgbClr val="434343"/>
              </a:solidFill>
            </a:endParaRPr>
          </a:p>
        </p:txBody>
      </p:sp>
      <p:pic>
        <p:nvPicPr>
          <p:cNvPr id="215" name="Google Shape;215;ga8ec799708_0_169"/>
          <p:cNvPicPr preferRelativeResize="0"/>
          <p:nvPr/>
        </p:nvPicPr>
        <p:blipFill rotWithShape="1">
          <a:blip r:embed="rId3">
            <a:alphaModFix/>
          </a:blip>
          <a:srcRect b="0" l="0" r="0" t="0"/>
          <a:stretch/>
        </p:blipFill>
        <p:spPr>
          <a:xfrm>
            <a:off x="103905" y="126984"/>
            <a:ext cx="11984175" cy="6577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a8ec799708_0_19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IOCs vs TTPs</a:t>
            </a:r>
            <a:endParaRPr b="1"/>
          </a:p>
        </p:txBody>
      </p:sp>
      <p:sp>
        <p:nvSpPr>
          <p:cNvPr id="221" name="Google Shape;221;ga8ec799708_0_194"/>
          <p:cNvSpPr txBox="1"/>
          <p:nvPr>
            <p:ph idx="1" type="body"/>
          </p:nvPr>
        </p:nvSpPr>
        <p:spPr>
          <a:xfrm>
            <a:off x="534875" y="1825625"/>
            <a:ext cx="3056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800"/>
              <a:t>INDICATORS OF COMPROMISE:</a:t>
            </a:r>
            <a:endParaRPr b="1" sz="1800"/>
          </a:p>
          <a:p>
            <a:pPr indent="0" lvl="0" marL="0" rtl="0" algn="l">
              <a:spcBef>
                <a:spcPts val="1000"/>
              </a:spcBef>
              <a:spcAft>
                <a:spcPts val="0"/>
              </a:spcAft>
              <a:buClr>
                <a:schemeClr val="dk1"/>
              </a:buClr>
              <a:buSzPts val="1100"/>
              <a:buFont typeface="Arial"/>
              <a:buNone/>
            </a:pPr>
            <a:r>
              <a:rPr lang="en-US" sz="1400"/>
              <a:t>“</a:t>
            </a:r>
            <a:r>
              <a:rPr i="1" lang="en-US" sz="1400"/>
              <a:t>ARTIFACT OBSERVED ON A NETWORK OR IN AN OPERATING SYSTEM THAT, WITH HIGH CONFIDENCE, INDICATES AN INTRUSION</a:t>
            </a:r>
            <a:r>
              <a:rPr lang="en-US" sz="1400"/>
              <a:t>”</a:t>
            </a:r>
            <a:endParaRPr sz="1400"/>
          </a:p>
          <a:p>
            <a:pPr indent="0" lvl="0" marL="0" rtl="0" algn="l">
              <a:spcBef>
                <a:spcPts val="1000"/>
              </a:spcBef>
              <a:spcAft>
                <a:spcPts val="0"/>
              </a:spcAft>
              <a:buClr>
                <a:schemeClr val="dk1"/>
              </a:buClr>
              <a:buSzPts val="1100"/>
              <a:buFont typeface="Arial"/>
              <a:buNone/>
            </a:pPr>
            <a:r>
              <a:rPr lang="en-US" sz="1400"/>
              <a:t>MOST COMMON:</a:t>
            </a:r>
            <a:endParaRPr sz="1400"/>
          </a:p>
          <a:p>
            <a:pPr indent="0" lvl="0" marL="0" rtl="0" algn="l">
              <a:spcBef>
                <a:spcPts val="1000"/>
              </a:spcBef>
              <a:spcAft>
                <a:spcPts val="0"/>
              </a:spcAft>
              <a:buClr>
                <a:schemeClr val="dk1"/>
              </a:buClr>
              <a:buSzPts val="1100"/>
              <a:buFont typeface="Arial"/>
              <a:buNone/>
            </a:pPr>
            <a:r>
              <a:rPr lang="en-US" sz="1300"/>
              <a:t>- AV SIGNATURES</a:t>
            </a:r>
            <a:endParaRPr sz="1300"/>
          </a:p>
          <a:p>
            <a:pPr indent="0" lvl="0" marL="0" rtl="0" algn="l">
              <a:spcBef>
                <a:spcPts val="1000"/>
              </a:spcBef>
              <a:spcAft>
                <a:spcPts val="0"/>
              </a:spcAft>
              <a:buClr>
                <a:schemeClr val="dk1"/>
              </a:buClr>
              <a:buSzPts val="1100"/>
              <a:buFont typeface="Arial"/>
              <a:buNone/>
            </a:pPr>
            <a:r>
              <a:rPr lang="en-US" sz="1300"/>
              <a:t>- HASHES</a:t>
            </a:r>
            <a:endParaRPr sz="1300"/>
          </a:p>
          <a:p>
            <a:pPr indent="0" lvl="0" marL="0" rtl="0" algn="l">
              <a:spcBef>
                <a:spcPts val="1000"/>
              </a:spcBef>
              <a:spcAft>
                <a:spcPts val="0"/>
              </a:spcAft>
              <a:buClr>
                <a:schemeClr val="dk1"/>
              </a:buClr>
              <a:buSzPts val="1100"/>
              <a:buFont typeface="Arial"/>
              <a:buNone/>
            </a:pPr>
            <a:r>
              <a:rPr lang="en-US" sz="1300"/>
              <a:t>- FILE NAMES</a:t>
            </a:r>
            <a:endParaRPr sz="1300"/>
          </a:p>
          <a:p>
            <a:pPr indent="0" lvl="0" marL="0" rtl="0" algn="l">
              <a:spcBef>
                <a:spcPts val="1000"/>
              </a:spcBef>
              <a:spcAft>
                <a:spcPts val="0"/>
              </a:spcAft>
              <a:buClr>
                <a:schemeClr val="dk1"/>
              </a:buClr>
              <a:buSzPts val="1100"/>
              <a:buFont typeface="Arial"/>
              <a:buNone/>
            </a:pPr>
            <a:r>
              <a:rPr lang="en-US" sz="1300"/>
              <a:t>- IPs</a:t>
            </a:r>
            <a:endParaRPr sz="1300"/>
          </a:p>
          <a:p>
            <a:pPr indent="0" lvl="0" marL="0" rtl="0" algn="l">
              <a:spcBef>
                <a:spcPts val="1000"/>
              </a:spcBef>
              <a:spcAft>
                <a:spcPts val="0"/>
              </a:spcAft>
              <a:buClr>
                <a:schemeClr val="dk1"/>
              </a:buClr>
              <a:buSzPts val="1100"/>
              <a:buFont typeface="Arial"/>
              <a:buNone/>
            </a:pPr>
            <a:r>
              <a:rPr lang="en-US" sz="1300"/>
              <a:t>- URLs/DOMAINS</a:t>
            </a:r>
            <a:endParaRPr sz="1300"/>
          </a:p>
          <a:p>
            <a:pPr indent="0" lvl="0" marL="0" rtl="0" algn="l">
              <a:spcBef>
                <a:spcPts val="1000"/>
              </a:spcBef>
              <a:spcAft>
                <a:spcPts val="0"/>
              </a:spcAft>
              <a:buNone/>
            </a:pPr>
            <a:r>
              <a:t/>
            </a:r>
            <a:endParaRPr sz="2000"/>
          </a:p>
        </p:txBody>
      </p:sp>
      <p:pic>
        <p:nvPicPr>
          <p:cNvPr id="222" name="Google Shape;222;ga8ec799708_0_194"/>
          <p:cNvPicPr preferRelativeResize="0"/>
          <p:nvPr/>
        </p:nvPicPr>
        <p:blipFill rotWithShape="1">
          <a:blip r:embed="rId3">
            <a:alphaModFix/>
          </a:blip>
          <a:srcRect b="0" l="0" r="0" t="0"/>
          <a:stretch/>
        </p:blipFill>
        <p:spPr>
          <a:xfrm>
            <a:off x="3754475" y="1963125"/>
            <a:ext cx="4683050" cy="3460650"/>
          </a:xfrm>
          <a:prstGeom prst="rect">
            <a:avLst/>
          </a:prstGeom>
          <a:noFill/>
          <a:ln>
            <a:noFill/>
          </a:ln>
        </p:spPr>
      </p:pic>
      <p:sp>
        <p:nvSpPr>
          <p:cNvPr id="223" name="Google Shape;223;ga8ec799708_0_194"/>
          <p:cNvSpPr txBox="1"/>
          <p:nvPr>
            <p:ph idx="1" type="body"/>
          </p:nvPr>
        </p:nvSpPr>
        <p:spPr>
          <a:xfrm>
            <a:off x="8676925" y="1825625"/>
            <a:ext cx="3056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t>TACTICS, TECHNIQUES AND PROCEDURES</a:t>
            </a:r>
            <a:r>
              <a:rPr b="1" lang="en-US" sz="1800"/>
              <a:t>:</a:t>
            </a:r>
            <a:endParaRPr b="1" sz="1800"/>
          </a:p>
          <a:p>
            <a:pPr indent="0" lvl="0" marL="0" rtl="0" algn="l">
              <a:spcBef>
                <a:spcPts val="1000"/>
              </a:spcBef>
              <a:spcAft>
                <a:spcPts val="0"/>
              </a:spcAft>
              <a:buNone/>
            </a:pPr>
            <a:r>
              <a:rPr lang="en-US" sz="1400"/>
              <a:t>EXPLAIN ADVERSARY BEHAVIOR</a:t>
            </a:r>
            <a:endParaRPr sz="1400"/>
          </a:p>
          <a:p>
            <a:pPr indent="0" lvl="0" marL="0" rtl="0" algn="l">
              <a:spcBef>
                <a:spcPts val="1000"/>
              </a:spcBef>
              <a:spcAft>
                <a:spcPts val="0"/>
              </a:spcAft>
              <a:buNone/>
            </a:pPr>
            <a:r>
              <a:rPr lang="en-US" sz="1400"/>
              <a:t>APPLICABLE IN DEVELOPING CONTEXTUAL UNDERSTANDING ACROSS INCIDENTS, CAMPAIGNS AND THREAT ACTORS (APTs)</a:t>
            </a:r>
            <a:endParaRPr sz="1400"/>
          </a:p>
          <a:p>
            <a:pPr indent="0" lvl="0" marL="0" rtl="0" algn="l">
              <a:spcBef>
                <a:spcPts val="1000"/>
              </a:spcBef>
              <a:spcAft>
                <a:spcPts val="0"/>
              </a:spcAft>
              <a:buNone/>
            </a:pPr>
            <a:r>
              <a:rPr lang="en-US" sz="1400"/>
              <a:t>EXAMPLE</a:t>
            </a:r>
            <a:r>
              <a:rPr lang="en-US" sz="1400"/>
              <a:t>:</a:t>
            </a:r>
            <a:endParaRPr sz="1400"/>
          </a:p>
          <a:p>
            <a:pPr indent="0" lvl="0" marL="0" rtl="0" algn="l">
              <a:spcBef>
                <a:spcPts val="1000"/>
              </a:spcBef>
              <a:spcAft>
                <a:spcPts val="0"/>
              </a:spcAft>
              <a:buNone/>
            </a:pPr>
            <a:r>
              <a:rPr lang="en-US" sz="1300"/>
              <a:t>- TACTIC: INITIAL ACCESS</a:t>
            </a:r>
            <a:endParaRPr sz="1300"/>
          </a:p>
          <a:p>
            <a:pPr indent="0" lvl="0" marL="0" rtl="0" algn="l">
              <a:spcBef>
                <a:spcPts val="1000"/>
              </a:spcBef>
              <a:spcAft>
                <a:spcPts val="0"/>
              </a:spcAft>
              <a:buNone/>
            </a:pPr>
            <a:r>
              <a:rPr lang="en-US" sz="1300"/>
              <a:t>- TECHNIQUE: EXPLOIT </a:t>
            </a:r>
            <a:endParaRPr sz="1300"/>
          </a:p>
          <a:p>
            <a:pPr indent="0" lvl="0" marL="0" rtl="0" algn="l">
              <a:spcBef>
                <a:spcPts val="1000"/>
              </a:spcBef>
              <a:spcAft>
                <a:spcPts val="0"/>
              </a:spcAft>
              <a:buNone/>
            </a:pPr>
            <a:r>
              <a:rPr lang="en-US" sz="1300"/>
              <a:t>    PUBLIC-FACING APPLICATION</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rPr lang="en-US" sz="1300"/>
              <a:t>- TACTIC: CREDENTIAL ACCESS</a:t>
            </a:r>
            <a:endParaRPr sz="1300"/>
          </a:p>
          <a:p>
            <a:pPr indent="0" lvl="0" marL="0" rtl="0" algn="l">
              <a:spcBef>
                <a:spcPts val="1000"/>
              </a:spcBef>
              <a:spcAft>
                <a:spcPts val="0"/>
              </a:spcAft>
              <a:buNone/>
            </a:pPr>
            <a:r>
              <a:rPr lang="en-US" sz="1300"/>
              <a:t>- TECHNIQUE: BRUTE FORCE</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a8ec799708_0_21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SEEKING BEHAVIORS, NOT SIGNATURES</a:t>
            </a:r>
            <a:endParaRPr b="1"/>
          </a:p>
        </p:txBody>
      </p:sp>
      <p:sp>
        <p:nvSpPr>
          <p:cNvPr id="229" name="Google Shape;229;ga8ec799708_0_21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900"/>
              <a:t>T1124</a:t>
            </a:r>
            <a:r>
              <a:rPr lang="en-US" sz="1900"/>
              <a:t> -&gt; “SYSTEM TIME DISCOVERY”</a:t>
            </a:r>
            <a:endParaRPr sz="1900"/>
          </a:p>
          <a:p>
            <a:pPr indent="0" lvl="0" marL="0" rtl="0" algn="l">
              <a:spcBef>
                <a:spcPts val="1000"/>
              </a:spcBef>
              <a:spcAft>
                <a:spcPts val="0"/>
              </a:spcAft>
              <a:buClr>
                <a:schemeClr val="dk1"/>
              </a:buClr>
              <a:buSzPts val="1100"/>
              <a:buFont typeface="Arial"/>
              <a:buNone/>
            </a:pPr>
            <a:r>
              <a:t/>
            </a:r>
            <a:endParaRPr sz="1900"/>
          </a:p>
          <a:p>
            <a:pPr indent="0" lvl="0" marL="0" rtl="0" algn="l">
              <a:spcBef>
                <a:spcPts val="1000"/>
              </a:spcBef>
              <a:spcAft>
                <a:spcPts val="0"/>
              </a:spcAft>
              <a:buClr>
                <a:schemeClr val="dk1"/>
              </a:buClr>
              <a:buSzPts val="1100"/>
              <a:buFont typeface="Arial"/>
              <a:buNone/>
            </a:pPr>
            <a:r>
              <a:rPr b="1" lang="en-US" sz="1900"/>
              <a:t>APT123v1</a:t>
            </a:r>
            <a:r>
              <a:rPr lang="en-US" sz="1900"/>
              <a:t>:</a:t>
            </a:r>
            <a:endParaRPr sz="1900"/>
          </a:p>
          <a:p>
            <a:pPr indent="0" lvl="0" marL="0" rtl="0" algn="l">
              <a:spcBef>
                <a:spcPts val="1000"/>
              </a:spcBef>
              <a:spcAft>
                <a:spcPts val="0"/>
              </a:spcAft>
              <a:buClr>
                <a:schemeClr val="dk1"/>
              </a:buClr>
              <a:buSzPts val="1100"/>
              <a:buFont typeface="Arial"/>
              <a:buNone/>
            </a:pPr>
            <a:r>
              <a:rPr lang="en-US" sz="1900">
                <a:latin typeface="Courier New"/>
                <a:ea typeface="Courier New"/>
                <a:cs typeface="Courier New"/>
                <a:sym typeface="Courier New"/>
              </a:rPr>
              <a:t>	$ net time \hostname</a:t>
            </a:r>
            <a:endParaRPr sz="1900">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t/>
            </a:r>
            <a:endParaRPr sz="1900"/>
          </a:p>
          <a:p>
            <a:pPr indent="0" lvl="0" marL="0" rtl="0" algn="l">
              <a:spcBef>
                <a:spcPts val="1000"/>
              </a:spcBef>
              <a:spcAft>
                <a:spcPts val="0"/>
              </a:spcAft>
              <a:buClr>
                <a:schemeClr val="dk1"/>
              </a:buClr>
              <a:buSzPts val="1100"/>
              <a:buFont typeface="Arial"/>
              <a:buNone/>
            </a:pPr>
            <a:r>
              <a:rPr b="1" lang="en-US" sz="1900"/>
              <a:t>APT123v2</a:t>
            </a:r>
            <a:r>
              <a:rPr lang="en-US" sz="1900"/>
              <a:t>:</a:t>
            </a:r>
            <a:endParaRPr sz="1900"/>
          </a:p>
          <a:p>
            <a:pPr indent="0" lvl="0" marL="0" rtl="0" algn="l">
              <a:spcBef>
                <a:spcPts val="1000"/>
              </a:spcBef>
              <a:spcAft>
                <a:spcPts val="0"/>
              </a:spcAft>
              <a:buClr>
                <a:schemeClr val="dk1"/>
              </a:buClr>
              <a:buSzPts val="1100"/>
              <a:buFont typeface="Arial"/>
              <a:buNone/>
            </a:pPr>
            <a:r>
              <a:rPr lang="en-US" sz="1900">
                <a:latin typeface="Courier New"/>
                <a:ea typeface="Courier New"/>
                <a:cs typeface="Courier New"/>
                <a:sym typeface="Courier New"/>
              </a:rPr>
              <a:t>	$ powershell Get-Date</a:t>
            </a:r>
            <a:endParaRPr sz="1900">
              <a:latin typeface="Courier New"/>
              <a:ea typeface="Courier New"/>
              <a:cs typeface="Courier New"/>
              <a:sym typeface="Courier New"/>
            </a:endParaRPr>
          </a:p>
          <a:p>
            <a:pPr indent="0" lvl="0" marL="0" rtl="0" algn="l">
              <a:spcBef>
                <a:spcPts val="1000"/>
              </a:spcBef>
              <a:spcAft>
                <a:spcPts val="0"/>
              </a:spcAft>
              <a:buNone/>
            </a:pPr>
            <a:r>
              <a:t/>
            </a:r>
            <a:endParaRPr sz="1900"/>
          </a:p>
        </p:txBody>
      </p:sp>
      <p:pic>
        <p:nvPicPr>
          <p:cNvPr id="230" name="Google Shape;230;ga8ec799708_0_212"/>
          <p:cNvPicPr preferRelativeResize="0"/>
          <p:nvPr/>
        </p:nvPicPr>
        <p:blipFill rotWithShape="1">
          <a:blip r:embed="rId3">
            <a:alphaModFix/>
          </a:blip>
          <a:srcRect b="22750" l="0" r="0" t="0"/>
          <a:stretch/>
        </p:blipFill>
        <p:spPr>
          <a:xfrm>
            <a:off x="5949250" y="1976775"/>
            <a:ext cx="5404550" cy="404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a8ec799708_0_220"/>
          <p:cNvPicPr preferRelativeResize="0"/>
          <p:nvPr/>
        </p:nvPicPr>
        <p:blipFill rotWithShape="1">
          <a:blip r:embed="rId3">
            <a:alphaModFix/>
          </a:blip>
          <a:srcRect b="0" l="0" r="0" t="0"/>
          <a:stretch/>
        </p:blipFill>
        <p:spPr>
          <a:xfrm>
            <a:off x="3043758" y="1732575"/>
            <a:ext cx="4153832" cy="2876534"/>
          </a:xfrm>
          <a:prstGeom prst="rect">
            <a:avLst/>
          </a:prstGeom>
          <a:noFill/>
          <a:ln>
            <a:noFill/>
          </a:ln>
        </p:spPr>
      </p:pic>
      <p:pic>
        <p:nvPicPr>
          <p:cNvPr id="236" name="Google Shape;236;ga8ec799708_0_220"/>
          <p:cNvPicPr preferRelativeResize="0"/>
          <p:nvPr/>
        </p:nvPicPr>
        <p:blipFill rotWithShape="1">
          <a:blip r:embed="rId4">
            <a:alphaModFix/>
          </a:blip>
          <a:srcRect b="0" l="0" r="0" t="0"/>
          <a:stretch/>
        </p:blipFill>
        <p:spPr>
          <a:xfrm>
            <a:off x="7069076" y="2471075"/>
            <a:ext cx="6858000" cy="6858000"/>
          </a:xfrm>
          <a:prstGeom prst="rect">
            <a:avLst/>
          </a:prstGeom>
          <a:noFill/>
          <a:ln>
            <a:noFill/>
          </a:ln>
        </p:spPr>
      </p:pic>
      <p:pic>
        <p:nvPicPr>
          <p:cNvPr id="237" name="Google Shape;237;ga8ec799708_0_220"/>
          <p:cNvPicPr preferRelativeResize="0"/>
          <p:nvPr/>
        </p:nvPicPr>
        <p:blipFill rotWithShape="1">
          <a:blip r:embed="rId5">
            <a:alphaModFix/>
          </a:blip>
          <a:srcRect b="0" l="0" r="0" t="0"/>
          <a:stretch/>
        </p:blipFill>
        <p:spPr>
          <a:xfrm>
            <a:off x="-638501" y="1606001"/>
            <a:ext cx="3332850" cy="2308000"/>
          </a:xfrm>
          <a:prstGeom prst="rect">
            <a:avLst/>
          </a:prstGeom>
          <a:noFill/>
          <a:ln>
            <a:noFill/>
          </a:ln>
        </p:spPr>
      </p:pic>
      <p:pic>
        <p:nvPicPr>
          <p:cNvPr id="238" name="Google Shape;238;ga8ec799708_0_220"/>
          <p:cNvPicPr preferRelativeResize="0"/>
          <p:nvPr/>
        </p:nvPicPr>
        <p:blipFill rotWithShape="1">
          <a:blip r:embed="rId6">
            <a:alphaModFix/>
          </a:blip>
          <a:srcRect b="0" l="0" r="0" t="0"/>
          <a:stretch/>
        </p:blipFill>
        <p:spPr>
          <a:xfrm>
            <a:off x="8940392" y="1563142"/>
            <a:ext cx="3810000" cy="2876551"/>
          </a:xfrm>
          <a:prstGeom prst="rect">
            <a:avLst/>
          </a:prstGeom>
          <a:noFill/>
          <a:ln>
            <a:noFill/>
          </a:ln>
        </p:spPr>
      </p:pic>
      <p:pic>
        <p:nvPicPr>
          <p:cNvPr id="239" name="Google Shape;239;ga8ec799708_0_220"/>
          <p:cNvPicPr preferRelativeResize="0"/>
          <p:nvPr/>
        </p:nvPicPr>
        <p:blipFill rotWithShape="1">
          <a:blip r:embed="rId7">
            <a:alphaModFix/>
          </a:blip>
          <a:srcRect b="0" l="0" r="0" t="0"/>
          <a:stretch/>
        </p:blipFill>
        <p:spPr>
          <a:xfrm>
            <a:off x="-458225" y="3607575"/>
            <a:ext cx="3013164" cy="2071551"/>
          </a:xfrm>
          <a:prstGeom prst="rect">
            <a:avLst/>
          </a:prstGeom>
          <a:noFill/>
          <a:ln>
            <a:noFill/>
          </a:ln>
        </p:spPr>
      </p:pic>
      <p:pic>
        <p:nvPicPr>
          <p:cNvPr id="240" name="Google Shape;240;ga8ec799708_0_220"/>
          <p:cNvPicPr preferRelativeResize="0"/>
          <p:nvPr/>
        </p:nvPicPr>
        <p:blipFill rotWithShape="1">
          <a:blip r:embed="rId8">
            <a:alphaModFix/>
          </a:blip>
          <a:srcRect b="0" l="0" r="0" t="0"/>
          <a:stretch/>
        </p:blipFill>
        <p:spPr>
          <a:xfrm>
            <a:off x="6924401" y="4092024"/>
            <a:ext cx="2638023" cy="1833426"/>
          </a:xfrm>
          <a:prstGeom prst="rect">
            <a:avLst/>
          </a:prstGeom>
          <a:noFill/>
          <a:ln>
            <a:noFill/>
          </a:ln>
        </p:spPr>
      </p:pic>
      <p:pic>
        <p:nvPicPr>
          <p:cNvPr id="241" name="Google Shape;241;ga8ec799708_0_220"/>
          <p:cNvPicPr preferRelativeResize="0"/>
          <p:nvPr/>
        </p:nvPicPr>
        <p:blipFill rotWithShape="1">
          <a:blip r:embed="rId9">
            <a:alphaModFix/>
          </a:blip>
          <a:srcRect b="0" l="0" r="0" t="0"/>
          <a:stretch/>
        </p:blipFill>
        <p:spPr>
          <a:xfrm>
            <a:off x="-458228" y="5361074"/>
            <a:ext cx="2647545" cy="1833425"/>
          </a:xfrm>
          <a:prstGeom prst="rect">
            <a:avLst/>
          </a:prstGeom>
          <a:noFill/>
          <a:ln>
            <a:noFill/>
          </a:ln>
        </p:spPr>
      </p:pic>
      <p:pic>
        <p:nvPicPr>
          <p:cNvPr id="242" name="Google Shape;242;ga8ec799708_0_220"/>
          <p:cNvPicPr preferRelativeResize="0"/>
          <p:nvPr/>
        </p:nvPicPr>
        <p:blipFill rotWithShape="1">
          <a:blip r:embed="rId10">
            <a:alphaModFix/>
          </a:blip>
          <a:srcRect b="0" l="0" r="0" t="0"/>
          <a:stretch/>
        </p:blipFill>
        <p:spPr>
          <a:xfrm>
            <a:off x="4345479" y="4839527"/>
            <a:ext cx="4037237" cy="2876534"/>
          </a:xfrm>
          <a:prstGeom prst="rect">
            <a:avLst/>
          </a:prstGeom>
          <a:noFill/>
          <a:ln>
            <a:noFill/>
          </a:ln>
        </p:spPr>
      </p:pic>
      <p:pic>
        <p:nvPicPr>
          <p:cNvPr id="243" name="Google Shape;243;ga8ec799708_0_220"/>
          <p:cNvPicPr preferRelativeResize="0"/>
          <p:nvPr/>
        </p:nvPicPr>
        <p:blipFill rotWithShape="1">
          <a:blip r:embed="rId11">
            <a:alphaModFix/>
          </a:blip>
          <a:srcRect b="0" l="0" r="0" t="0"/>
          <a:stretch/>
        </p:blipFill>
        <p:spPr>
          <a:xfrm>
            <a:off x="1361851" y="3240367"/>
            <a:ext cx="4637481" cy="4196900"/>
          </a:xfrm>
          <a:prstGeom prst="rect">
            <a:avLst/>
          </a:prstGeom>
          <a:noFill/>
          <a:ln>
            <a:noFill/>
          </a:ln>
        </p:spPr>
      </p:pic>
      <p:pic>
        <p:nvPicPr>
          <p:cNvPr id="244" name="Google Shape;244;ga8ec799708_0_220"/>
          <p:cNvPicPr preferRelativeResize="0"/>
          <p:nvPr/>
        </p:nvPicPr>
        <p:blipFill rotWithShape="1">
          <a:blip r:embed="rId12">
            <a:alphaModFix/>
          </a:blip>
          <a:srcRect b="0" l="0" r="0" t="0"/>
          <a:stretch/>
        </p:blipFill>
        <p:spPr>
          <a:xfrm>
            <a:off x="6457749" y="1803475"/>
            <a:ext cx="3332850" cy="2491326"/>
          </a:xfrm>
          <a:prstGeom prst="rect">
            <a:avLst/>
          </a:prstGeom>
          <a:noFill/>
          <a:ln>
            <a:noFill/>
          </a:ln>
        </p:spPr>
      </p:pic>
      <p:pic>
        <p:nvPicPr>
          <p:cNvPr id="245" name="Google Shape;245;ga8ec799708_0_220"/>
          <p:cNvPicPr preferRelativeResize="0"/>
          <p:nvPr/>
        </p:nvPicPr>
        <p:blipFill rotWithShape="1">
          <a:blip r:embed="rId13">
            <a:alphaModFix/>
          </a:blip>
          <a:srcRect b="0" l="0" r="0" t="0"/>
          <a:stretch/>
        </p:blipFill>
        <p:spPr>
          <a:xfrm>
            <a:off x="966426" y="2311501"/>
            <a:ext cx="3810000" cy="2657475"/>
          </a:xfrm>
          <a:prstGeom prst="rect">
            <a:avLst/>
          </a:prstGeom>
          <a:noFill/>
          <a:ln>
            <a:noFill/>
          </a:ln>
        </p:spPr>
      </p:pic>
      <p:pic>
        <p:nvPicPr>
          <p:cNvPr id="246" name="Google Shape;246;ga8ec799708_0_220"/>
          <p:cNvPicPr preferRelativeResize="0"/>
          <p:nvPr/>
        </p:nvPicPr>
        <p:blipFill rotWithShape="1">
          <a:blip r:embed="rId14">
            <a:alphaModFix/>
          </a:blip>
          <a:srcRect b="0" l="0" r="0" t="0"/>
          <a:stretch/>
        </p:blipFill>
        <p:spPr>
          <a:xfrm>
            <a:off x="8825323" y="3240365"/>
            <a:ext cx="4399263" cy="3156500"/>
          </a:xfrm>
          <a:prstGeom prst="rect">
            <a:avLst/>
          </a:prstGeom>
          <a:noFill/>
          <a:ln>
            <a:noFill/>
          </a:ln>
        </p:spPr>
      </p:pic>
      <p:pic>
        <p:nvPicPr>
          <p:cNvPr id="247" name="Google Shape;247;ga8ec799708_0_220"/>
          <p:cNvPicPr preferRelativeResize="0"/>
          <p:nvPr/>
        </p:nvPicPr>
        <p:blipFill rotWithShape="1">
          <a:blip r:embed="rId15">
            <a:alphaModFix/>
          </a:blip>
          <a:srcRect b="0" l="0" r="0" t="0"/>
          <a:stretch/>
        </p:blipFill>
        <p:spPr>
          <a:xfrm>
            <a:off x="3671879" y="2471075"/>
            <a:ext cx="4848247" cy="3454375"/>
          </a:xfrm>
          <a:prstGeom prst="rect">
            <a:avLst/>
          </a:prstGeom>
          <a:noFill/>
          <a:ln>
            <a:noFill/>
          </a:ln>
        </p:spPr>
      </p:pic>
      <p:sp>
        <p:nvSpPr>
          <p:cNvPr id="248" name="Google Shape;248;ga8ec799708_0_22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EXAMPLE OF ADVERSARIAL BEHAVIOR</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a8ec799708_0_239"/>
          <p:cNvSpPr txBox="1"/>
          <p:nvPr>
            <p:ph type="ctrTitle"/>
          </p:nvPr>
        </p:nvSpPr>
        <p:spPr>
          <a:xfrm>
            <a:off x="1524000" y="2235138"/>
            <a:ext cx="9144000" cy="2387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4800">
                <a:latin typeface="Roboto"/>
                <a:ea typeface="Roboto"/>
                <a:cs typeface="Roboto"/>
                <a:sym typeface="Roboto"/>
              </a:rPr>
              <a:t>IT GOES BEYOND TECHNOLOGY</a:t>
            </a:r>
            <a:endParaRPr b="1" sz="4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a8ec799708_0_24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LET’S..</a:t>
            </a:r>
            <a:endParaRPr b="1"/>
          </a:p>
        </p:txBody>
      </p:sp>
      <p:pic>
        <p:nvPicPr>
          <p:cNvPr id="259" name="Google Shape;259;ga8ec799708_0_244"/>
          <p:cNvPicPr preferRelativeResize="0"/>
          <p:nvPr/>
        </p:nvPicPr>
        <p:blipFill rotWithShape="1">
          <a:blip r:embed="rId3">
            <a:alphaModFix/>
          </a:blip>
          <a:srcRect b="0" l="0" r="0" t="0"/>
          <a:stretch/>
        </p:blipFill>
        <p:spPr>
          <a:xfrm>
            <a:off x="2934084" y="2088726"/>
            <a:ext cx="6323834" cy="438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a8ec799708_0_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QUICK PREFACE</a:t>
            </a:r>
            <a:endParaRPr b="1"/>
          </a:p>
        </p:txBody>
      </p:sp>
      <p:sp>
        <p:nvSpPr>
          <p:cNvPr id="104" name="Google Shape;104;ga8ec799708_0_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SLIDES WILL BE SHARED</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MEME’S WILL BE USED</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I LOVE BEING INTERRUPTED WITH QUESTIONS!</a:t>
            </a:r>
            <a:endParaRPr/>
          </a:p>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a8ec799708_0_250"/>
          <p:cNvPicPr preferRelativeResize="0"/>
          <p:nvPr/>
        </p:nvPicPr>
        <p:blipFill rotWithShape="1">
          <a:blip r:embed="rId3">
            <a:alphaModFix/>
          </a:blip>
          <a:srcRect b="0" l="0" r="0" t="0"/>
          <a:stretch/>
        </p:blipFill>
        <p:spPr>
          <a:xfrm>
            <a:off x="-137283" y="-96500"/>
            <a:ext cx="12466557" cy="7479934"/>
          </a:xfrm>
          <a:prstGeom prst="rect">
            <a:avLst/>
          </a:prstGeom>
          <a:noFill/>
          <a:ln>
            <a:noFill/>
          </a:ln>
        </p:spPr>
      </p:pic>
      <p:sp>
        <p:nvSpPr>
          <p:cNvPr id="265" name="Google Shape;265;ga8ec799708_0_250"/>
          <p:cNvSpPr txBox="1"/>
          <p:nvPr>
            <p:ph type="title"/>
          </p:nvPr>
        </p:nvSpPr>
        <p:spPr>
          <a:xfrm>
            <a:off x="838200" y="60325"/>
            <a:ext cx="10515600" cy="715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RABBIT HOLE #1: NOTPETYA</a:t>
            </a:r>
            <a:endParaRPr b="1"/>
          </a:p>
        </p:txBody>
      </p:sp>
      <p:pic>
        <p:nvPicPr>
          <p:cNvPr id="266" name="Google Shape;266;ga8ec799708_0_250"/>
          <p:cNvPicPr preferRelativeResize="0"/>
          <p:nvPr/>
        </p:nvPicPr>
        <p:blipFill rotWithShape="1">
          <a:blip r:embed="rId4">
            <a:alphaModFix/>
          </a:blip>
          <a:srcRect b="0" l="0" r="0" t="0"/>
          <a:stretch/>
        </p:blipFill>
        <p:spPr>
          <a:xfrm>
            <a:off x="6032033" y="3334200"/>
            <a:ext cx="5905968" cy="3320600"/>
          </a:xfrm>
          <a:prstGeom prst="rect">
            <a:avLst/>
          </a:prstGeom>
          <a:noFill/>
          <a:ln>
            <a:noFill/>
          </a:ln>
        </p:spPr>
      </p:pic>
      <p:pic>
        <p:nvPicPr>
          <p:cNvPr id="267" name="Google Shape;267;ga8ec799708_0_250"/>
          <p:cNvPicPr preferRelativeResize="0"/>
          <p:nvPr/>
        </p:nvPicPr>
        <p:blipFill rotWithShape="1">
          <a:blip r:embed="rId5">
            <a:alphaModFix/>
          </a:blip>
          <a:srcRect b="0" l="0" r="0" t="0"/>
          <a:stretch/>
        </p:blipFill>
        <p:spPr>
          <a:xfrm>
            <a:off x="101600" y="942847"/>
            <a:ext cx="7877637" cy="4404218"/>
          </a:xfrm>
          <a:prstGeom prst="rect">
            <a:avLst/>
          </a:prstGeom>
          <a:noFill/>
          <a:ln>
            <a:noFill/>
          </a:ln>
        </p:spPr>
      </p:pic>
      <p:pic>
        <p:nvPicPr>
          <p:cNvPr id="268" name="Google Shape;268;ga8ec799708_0_250"/>
          <p:cNvPicPr preferRelativeResize="0"/>
          <p:nvPr/>
        </p:nvPicPr>
        <p:blipFill rotWithShape="1">
          <a:blip r:embed="rId6">
            <a:alphaModFix/>
          </a:blip>
          <a:srcRect b="33167" l="0" r="0" t="32222"/>
          <a:stretch/>
        </p:blipFill>
        <p:spPr>
          <a:xfrm>
            <a:off x="124700" y="5825700"/>
            <a:ext cx="3548975" cy="921200"/>
          </a:xfrm>
          <a:prstGeom prst="rect">
            <a:avLst/>
          </a:prstGeom>
          <a:noFill/>
          <a:ln>
            <a:noFill/>
          </a:ln>
        </p:spPr>
      </p:pic>
      <p:pic>
        <p:nvPicPr>
          <p:cNvPr id="269" name="Google Shape;269;ga8ec799708_0_250"/>
          <p:cNvPicPr preferRelativeResize="0"/>
          <p:nvPr/>
        </p:nvPicPr>
        <p:blipFill rotWithShape="1">
          <a:blip r:embed="rId7">
            <a:alphaModFix/>
          </a:blip>
          <a:srcRect b="0" l="0" r="0" t="0"/>
          <a:stretch/>
        </p:blipFill>
        <p:spPr>
          <a:xfrm>
            <a:off x="8578800" y="1083749"/>
            <a:ext cx="2775002" cy="1866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a8ec799708_0_261"/>
          <p:cNvPicPr preferRelativeResize="0"/>
          <p:nvPr/>
        </p:nvPicPr>
        <p:blipFill rotWithShape="1">
          <a:blip r:embed="rId3">
            <a:alphaModFix/>
          </a:blip>
          <a:srcRect b="0" l="0" r="0" t="0"/>
          <a:stretch/>
        </p:blipFill>
        <p:spPr>
          <a:xfrm>
            <a:off x="-46284" y="-25533"/>
            <a:ext cx="12284567" cy="6909068"/>
          </a:xfrm>
          <a:prstGeom prst="rect">
            <a:avLst/>
          </a:prstGeom>
          <a:noFill/>
          <a:ln>
            <a:noFill/>
          </a:ln>
        </p:spPr>
      </p:pic>
      <p:sp>
        <p:nvSpPr>
          <p:cNvPr id="275" name="Google Shape;275;ga8ec799708_0_261"/>
          <p:cNvSpPr txBox="1"/>
          <p:nvPr>
            <p:ph type="title"/>
          </p:nvPr>
        </p:nvSpPr>
        <p:spPr>
          <a:xfrm>
            <a:off x="838200" y="60325"/>
            <a:ext cx="10515600" cy="715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RABBIT HOLE #2: WANNACRY</a:t>
            </a:r>
            <a:endParaRPr b="1"/>
          </a:p>
        </p:txBody>
      </p:sp>
      <p:pic>
        <p:nvPicPr>
          <p:cNvPr id="276" name="Google Shape;276;ga8ec799708_0_261"/>
          <p:cNvPicPr preferRelativeResize="0"/>
          <p:nvPr/>
        </p:nvPicPr>
        <p:blipFill rotWithShape="1">
          <a:blip r:embed="rId4">
            <a:alphaModFix/>
          </a:blip>
          <a:srcRect b="0" l="0" r="0" t="0"/>
          <a:stretch/>
        </p:blipFill>
        <p:spPr>
          <a:xfrm>
            <a:off x="314000" y="1209367"/>
            <a:ext cx="7297700" cy="5332963"/>
          </a:xfrm>
          <a:prstGeom prst="rect">
            <a:avLst/>
          </a:prstGeom>
          <a:noFill/>
          <a:ln>
            <a:noFill/>
          </a:ln>
        </p:spPr>
      </p:pic>
      <p:pic>
        <p:nvPicPr>
          <p:cNvPr id="277" name="Google Shape;277;ga8ec799708_0_261"/>
          <p:cNvPicPr preferRelativeResize="0"/>
          <p:nvPr/>
        </p:nvPicPr>
        <p:blipFill rotWithShape="1">
          <a:blip r:embed="rId5">
            <a:alphaModFix/>
          </a:blip>
          <a:srcRect b="0" l="0" r="0" t="0"/>
          <a:stretch/>
        </p:blipFill>
        <p:spPr>
          <a:xfrm>
            <a:off x="7880998" y="3916300"/>
            <a:ext cx="4057212" cy="278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a8ec799708_0_270"/>
          <p:cNvPicPr preferRelativeResize="0"/>
          <p:nvPr/>
        </p:nvPicPr>
        <p:blipFill rotWithShape="1">
          <a:blip r:embed="rId3">
            <a:alphaModFix/>
          </a:blip>
          <a:srcRect b="0" l="0" r="0" t="31586"/>
          <a:stretch/>
        </p:blipFill>
        <p:spPr>
          <a:xfrm>
            <a:off x="0" y="0"/>
            <a:ext cx="12191999" cy="7162801"/>
          </a:xfrm>
          <a:prstGeom prst="rect">
            <a:avLst/>
          </a:prstGeom>
          <a:noFill/>
          <a:ln>
            <a:noFill/>
          </a:ln>
        </p:spPr>
      </p:pic>
      <p:sp>
        <p:nvSpPr>
          <p:cNvPr id="283" name="Google Shape;283;ga8ec799708_0_270"/>
          <p:cNvSpPr txBox="1"/>
          <p:nvPr>
            <p:ph type="title"/>
          </p:nvPr>
        </p:nvSpPr>
        <p:spPr>
          <a:xfrm>
            <a:off x="838200" y="60325"/>
            <a:ext cx="10515600" cy="715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000000"/>
                </a:solidFill>
              </a:rPr>
              <a:t>BONU</a:t>
            </a:r>
            <a:r>
              <a:rPr b="1" lang="en-US"/>
              <a:t>S </a:t>
            </a:r>
            <a:r>
              <a:rPr b="1" lang="en-US"/>
              <a:t>RA</a:t>
            </a:r>
            <a:r>
              <a:rPr b="1" lang="en-US">
                <a:solidFill>
                  <a:srgbClr val="000000"/>
                </a:solidFill>
              </a:rPr>
              <a:t>B</a:t>
            </a:r>
            <a:r>
              <a:rPr b="1" lang="en-US">
                <a:solidFill>
                  <a:srgbClr val="FFFFFF"/>
                </a:solidFill>
              </a:rPr>
              <a:t>B</a:t>
            </a:r>
            <a:r>
              <a:rPr b="1" lang="en-US"/>
              <a:t>IT H</a:t>
            </a:r>
            <a:r>
              <a:rPr b="1" lang="en-US">
                <a:solidFill>
                  <a:srgbClr val="000000"/>
                </a:solidFill>
              </a:rPr>
              <a:t>OL</a:t>
            </a:r>
            <a:r>
              <a:rPr b="1" lang="en-US"/>
              <a:t>E</a:t>
            </a:r>
            <a:endParaRPr b="1"/>
          </a:p>
        </p:txBody>
      </p:sp>
      <p:pic>
        <p:nvPicPr>
          <p:cNvPr id="284" name="Google Shape;284;ga8ec799708_0_270"/>
          <p:cNvPicPr preferRelativeResize="0"/>
          <p:nvPr/>
        </p:nvPicPr>
        <p:blipFill rotWithShape="1">
          <a:blip r:embed="rId4">
            <a:alphaModFix/>
          </a:blip>
          <a:srcRect b="0" l="0" r="0" t="0"/>
          <a:stretch/>
        </p:blipFill>
        <p:spPr>
          <a:xfrm>
            <a:off x="3237767" y="1628967"/>
            <a:ext cx="8751034" cy="4922202"/>
          </a:xfrm>
          <a:prstGeom prst="rect">
            <a:avLst/>
          </a:prstGeom>
          <a:noFill/>
          <a:ln>
            <a:noFill/>
          </a:ln>
        </p:spPr>
      </p:pic>
      <p:pic>
        <p:nvPicPr>
          <p:cNvPr id="285" name="Google Shape;285;ga8ec799708_0_270"/>
          <p:cNvPicPr preferRelativeResize="0"/>
          <p:nvPr/>
        </p:nvPicPr>
        <p:blipFill rotWithShape="1">
          <a:blip r:embed="rId5">
            <a:alphaModFix/>
          </a:blip>
          <a:srcRect b="0" l="0" r="0" t="0"/>
          <a:stretch/>
        </p:blipFill>
        <p:spPr>
          <a:xfrm>
            <a:off x="9486457" y="4844276"/>
            <a:ext cx="2578543" cy="1783100"/>
          </a:xfrm>
          <a:prstGeom prst="rect">
            <a:avLst/>
          </a:prstGeom>
          <a:noFill/>
          <a:ln>
            <a:noFill/>
          </a:ln>
        </p:spPr>
      </p:pic>
      <p:pic>
        <p:nvPicPr>
          <p:cNvPr id="286" name="Google Shape;286;ga8ec799708_0_270"/>
          <p:cNvPicPr preferRelativeResize="0"/>
          <p:nvPr/>
        </p:nvPicPr>
        <p:blipFill rotWithShape="1">
          <a:blip r:embed="rId6">
            <a:alphaModFix/>
          </a:blip>
          <a:srcRect b="0" l="0" r="0" t="0"/>
          <a:stretch/>
        </p:blipFill>
        <p:spPr>
          <a:xfrm>
            <a:off x="99225" y="2461875"/>
            <a:ext cx="6867500" cy="4244100"/>
          </a:xfrm>
          <a:prstGeom prst="rect">
            <a:avLst/>
          </a:prstGeom>
          <a:noFill/>
          <a:ln>
            <a:noFill/>
          </a:ln>
        </p:spPr>
      </p:pic>
      <p:pic>
        <p:nvPicPr>
          <p:cNvPr id="287" name="Google Shape;287;ga8ec799708_0_270"/>
          <p:cNvPicPr preferRelativeResize="0"/>
          <p:nvPr/>
        </p:nvPicPr>
        <p:blipFill rotWithShape="1">
          <a:blip r:embed="rId7">
            <a:alphaModFix/>
          </a:blip>
          <a:srcRect b="0" l="0" r="0" t="0"/>
          <a:stretch/>
        </p:blipFill>
        <p:spPr>
          <a:xfrm>
            <a:off x="175425" y="954200"/>
            <a:ext cx="3719901" cy="2092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a8ec799708_0_28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MORAL OF THE STORY?</a:t>
            </a:r>
            <a:endParaRPr b="1"/>
          </a:p>
        </p:txBody>
      </p:sp>
      <p:pic>
        <p:nvPicPr>
          <p:cNvPr id="293" name="Google Shape;293;ga8ec799708_0_282"/>
          <p:cNvPicPr preferRelativeResize="0"/>
          <p:nvPr/>
        </p:nvPicPr>
        <p:blipFill rotWithShape="1">
          <a:blip r:embed="rId3">
            <a:alphaModFix/>
          </a:blip>
          <a:srcRect b="0" l="0" r="0" t="11363"/>
          <a:stretch/>
        </p:blipFill>
        <p:spPr>
          <a:xfrm>
            <a:off x="3493916" y="1930133"/>
            <a:ext cx="5204166" cy="46126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a8ec799708_0_289"/>
          <p:cNvSpPr txBox="1"/>
          <p:nvPr>
            <p:ph type="ctrTitle"/>
          </p:nvPr>
        </p:nvSpPr>
        <p:spPr>
          <a:xfrm>
            <a:off x="1524000" y="2235138"/>
            <a:ext cx="9144000" cy="2387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5000">
                <a:latin typeface="Roboto"/>
                <a:ea typeface="Roboto"/>
                <a:cs typeface="Roboto"/>
                <a:sym typeface="Roboto"/>
              </a:rPr>
              <a:t>APPRECIATE YOUR TIME</a:t>
            </a:r>
            <a:endParaRPr b="1" sz="5000">
              <a:latin typeface="Roboto"/>
              <a:ea typeface="Roboto"/>
              <a:cs typeface="Roboto"/>
              <a:sym typeface="Roboto"/>
            </a:endParaRPr>
          </a:p>
        </p:txBody>
      </p:sp>
      <p:pic>
        <p:nvPicPr>
          <p:cNvPr id="299" name="Google Shape;299;ga8ec799708_0_289"/>
          <p:cNvPicPr preferRelativeResize="0"/>
          <p:nvPr/>
        </p:nvPicPr>
        <p:blipFill rotWithShape="1">
          <a:blip r:embed="rId3">
            <a:alphaModFix/>
          </a:blip>
          <a:srcRect b="0" l="0" r="0" t="0"/>
          <a:stretch/>
        </p:blipFill>
        <p:spPr>
          <a:xfrm>
            <a:off x="5695646" y="4118454"/>
            <a:ext cx="800700" cy="800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a8ec799708_0_30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RESOURCES</a:t>
            </a:r>
            <a:endParaRPr b="1"/>
          </a:p>
        </p:txBody>
      </p:sp>
      <p:sp>
        <p:nvSpPr>
          <p:cNvPr id="305" name="Google Shape;305;ga8ec799708_0_30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1900"/>
              <a:t>THESE SLIDES………......................................................https://drive.google.com/</a:t>
            </a:r>
            <a:endParaRPr sz="1900"/>
          </a:p>
          <a:p>
            <a:pPr indent="0" lvl="0" marL="0" rtl="0" algn="l">
              <a:spcBef>
                <a:spcPts val="1000"/>
              </a:spcBef>
              <a:spcAft>
                <a:spcPts val="0"/>
              </a:spcAft>
              <a:buClr>
                <a:schemeClr val="dk1"/>
              </a:buClr>
              <a:buSzPts val="1100"/>
              <a:buFont typeface="Arial"/>
              <a:buNone/>
            </a:pPr>
            <a:r>
              <a:rPr lang="en-US" sz="1900"/>
              <a:t>MITRE ATT&amp;CK……………………………………………………………..https://attack.mitre.org/</a:t>
            </a:r>
            <a:endParaRPr sz="1900"/>
          </a:p>
          <a:p>
            <a:pPr indent="0" lvl="0" marL="0" rtl="0" algn="l">
              <a:spcBef>
                <a:spcPts val="1000"/>
              </a:spcBef>
              <a:spcAft>
                <a:spcPts val="0"/>
              </a:spcAft>
              <a:buClr>
                <a:schemeClr val="dk1"/>
              </a:buClr>
              <a:buSzPts val="1100"/>
              <a:buFont typeface="Arial"/>
              <a:buNone/>
            </a:pPr>
            <a:r>
              <a:rPr lang="en-US" sz="1900"/>
              <a:t>THE C2 MATRIX…………………………………………………………….https://www.thec2matrix.com/</a:t>
            </a:r>
            <a:endParaRPr sz="1900"/>
          </a:p>
          <a:p>
            <a:pPr indent="0" lvl="0" marL="0" rtl="0" algn="l">
              <a:spcBef>
                <a:spcPts val="1000"/>
              </a:spcBef>
              <a:spcAft>
                <a:spcPts val="0"/>
              </a:spcAft>
              <a:buClr>
                <a:schemeClr val="dk1"/>
              </a:buClr>
              <a:buSzPts val="1100"/>
              <a:buFont typeface="Arial"/>
              <a:buNone/>
            </a:pPr>
            <a:r>
              <a:rPr lang="en-US" sz="1900"/>
              <a:t>CALDERA………………………………………………………………………..https://github.com/mitre/caldera</a:t>
            </a:r>
            <a:endParaRPr sz="1900"/>
          </a:p>
          <a:p>
            <a:pPr indent="0" lvl="0" marL="0" rtl="0" algn="l">
              <a:spcBef>
                <a:spcPts val="1000"/>
              </a:spcBef>
              <a:spcAft>
                <a:spcPts val="0"/>
              </a:spcAft>
              <a:buClr>
                <a:schemeClr val="dk1"/>
              </a:buClr>
              <a:buSzPts val="1100"/>
              <a:buFont typeface="Arial"/>
              <a:buNone/>
            </a:pPr>
            <a:r>
              <a:rPr lang="en-US" sz="1900"/>
              <a:t>VECTR……………………………………………………………………………..https://vectr.io/</a:t>
            </a:r>
            <a:endParaRPr sz="1900"/>
          </a:p>
          <a:p>
            <a:pPr indent="0" lvl="0" marL="0" rtl="0" algn="l">
              <a:spcBef>
                <a:spcPts val="1000"/>
              </a:spcBef>
              <a:spcAft>
                <a:spcPts val="0"/>
              </a:spcAft>
              <a:buClr>
                <a:schemeClr val="dk1"/>
              </a:buClr>
              <a:buSzPts val="1100"/>
              <a:buFont typeface="Arial"/>
              <a:buNone/>
            </a:pPr>
            <a:r>
              <a:rPr lang="en-US" sz="1900"/>
              <a:t>ATOMIC RED TEAM……………………………………………………….https://atomicredteam.io/</a:t>
            </a:r>
            <a:endParaRPr sz="1900"/>
          </a:p>
          <a:p>
            <a:pPr indent="0" lvl="0" marL="0" rtl="0" algn="l">
              <a:spcBef>
                <a:spcPts val="1000"/>
              </a:spcBef>
              <a:spcAft>
                <a:spcPts val="0"/>
              </a:spcAft>
              <a:buClr>
                <a:schemeClr val="dk1"/>
              </a:buClr>
              <a:buSzPts val="1100"/>
              <a:buFont typeface="Arial"/>
              <a:buNone/>
            </a:pPr>
            <a:r>
              <a:rPr lang="en-US" sz="1900"/>
              <a:t>ATT&amp;CK PLAY AT HOME EDITION……………………………...http://y2u.be/wlJElPA0xqY</a:t>
            </a:r>
            <a:endParaRPr sz="1900"/>
          </a:p>
          <a:p>
            <a:pPr indent="0" lvl="0" marL="0" rtl="0" algn="l">
              <a:spcBef>
                <a:spcPts val="1000"/>
              </a:spcBef>
              <a:spcAft>
                <a:spcPts val="0"/>
              </a:spcAft>
              <a:buClr>
                <a:schemeClr val="dk1"/>
              </a:buClr>
              <a:buSzPts val="1100"/>
              <a:buFont typeface="Arial"/>
              <a:buNone/>
            </a:pPr>
            <a:r>
              <a:rPr lang="en-US" sz="1900"/>
              <a:t>MORE ON THE BAD GUYS…………………………………………...https://attack.mitre.org/groups/</a:t>
            </a:r>
            <a:endParaRPr sz="1900"/>
          </a:p>
          <a:p>
            <a:pPr indent="0" lvl="0" marL="0" rtl="0" algn="l">
              <a:spcBef>
                <a:spcPts val="1000"/>
              </a:spcBef>
              <a:spcAft>
                <a:spcPts val="0"/>
              </a:spcAft>
              <a:buClr>
                <a:schemeClr val="dk1"/>
              </a:buClr>
              <a:buSzPts val="1100"/>
              <a:buFont typeface="Arial"/>
              <a:buNone/>
            </a:pPr>
            <a:r>
              <a:rPr lang="en-US" sz="1900"/>
              <a:t>MORE ON NOTPETYA…………………………………………………..https://attack.mitre.org/software/S0368/</a:t>
            </a:r>
            <a:endParaRPr sz="1900"/>
          </a:p>
          <a:p>
            <a:pPr indent="0" lvl="0" marL="0" rtl="0" algn="l">
              <a:spcBef>
                <a:spcPts val="1000"/>
              </a:spcBef>
              <a:spcAft>
                <a:spcPts val="0"/>
              </a:spcAft>
              <a:buClr>
                <a:schemeClr val="dk1"/>
              </a:buClr>
              <a:buSzPts val="1100"/>
              <a:buFont typeface="Arial"/>
              <a:buNone/>
            </a:pPr>
            <a:r>
              <a:rPr lang="en-US" sz="1900"/>
              <a:t>MORE ON WANNACRY………………………………………………...https://attack.mitre.org/software/S0366/</a:t>
            </a:r>
            <a:endParaRPr sz="1900"/>
          </a:p>
          <a:p>
            <a:pPr indent="0" lvl="0" marL="0" rtl="0" algn="l">
              <a:spcBef>
                <a:spcPts val="1000"/>
              </a:spcBef>
              <a:spcAft>
                <a:spcPts val="0"/>
              </a:spcAft>
              <a:buClr>
                <a:schemeClr val="dk1"/>
              </a:buClr>
              <a:buSzPts val="1100"/>
              <a:buFont typeface="Arial"/>
              <a:buNone/>
            </a:pPr>
            <a:r>
              <a:rPr lang="en-US" sz="1900"/>
              <a:t>KNAVES OUT, DARKNET DIARIES……………………………….https://darknetdiaries.com/episode/76/</a:t>
            </a:r>
            <a:endParaRPr sz="1900"/>
          </a:p>
          <a:p>
            <a:pPr indent="0" lvl="0" marL="0" rtl="0" algn="l">
              <a:spcBef>
                <a:spcPts val="1000"/>
              </a:spcBef>
              <a:spcAft>
                <a:spcPts val="0"/>
              </a:spcAft>
              <a:buNone/>
            </a:pPr>
            <a:r>
              <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a8ec799708_0_29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THANK YOU</a:t>
            </a:r>
            <a:endParaRPr b="1"/>
          </a:p>
        </p:txBody>
      </p:sp>
      <p:sp>
        <p:nvSpPr>
          <p:cNvPr id="311" name="Google Shape;311;ga8ec799708_0_295"/>
          <p:cNvSpPr txBox="1"/>
          <p:nvPr>
            <p:ph idx="1" type="body"/>
          </p:nvPr>
        </p:nvSpPr>
        <p:spPr>
          <a:xfrm>
            <a:off x="1900625" y="1825625"/>
            <a:ext cx="94533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rPr lang="en-US" sz="2400"/>
              <a:t>STEFANO.RATTO@GMAIL.COM</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rPr lang="en-US" sz="2400"/>
              <a:t>@STEFANO_RATTO</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rPr lang="en-US" sz="2400"/>
              <a:t>@</a:t>
            </a:r>
            <a:r>
              <a:rPr lang="en-US" sz="2400"/>
              <a:t>STEFANORATTO</a:t>
            </a:r>
            <a:endParaRPr sz="2400"/>
          </a:p>
          <a:p>
            <a:pPr indent="0" lvl="0" marL="0" rtl="0" algn="l">
              <a:spcBef>
                <a:spcPts val="1000"/>
              </a:spcBef>
              <a:spcAft>
                <a:spcPts val="0"/>
              </a:spcAft>
              <a:buNone/>
            </a:pPr>
            <a:r>
              <a:t/>
            </a:r>
            <a:endParaRPr sz="2400"/>
          </a:p>
        </p:txBody>
      </p:sp>
      <p:pic>
        <p:nvPicPr>
          <p:cNvPr id="312" name="Google Shape;312;ga8ec799708_0_295"/>
          <p:cNvPicPr preferRelativeResize="0"/>
          <p:nvPr/>
        </p:nvPicPr>
        <p:blipFill>
          <a:blip r:embed="rId3">
            <a:alphaModFix/>
          </a:blip>
          <a:stretch>
            <a:fillRect/>
          </a:stretch>
        </p:blipFill>
        <p:spPr>
          <a:xfrm>
            <a:off x="1144775" y="4644696"/>
            <a:ext cx="614400" cy="586229"/>
          </a:xfrm>
          <a:prstGeom prst="rect">
            <a:avLst/>
          </a:prstGeom>
          <a:noFill/>
          <a:ln>
            <a:noFill/>
          </a:ln>
        </p:spPr>
      </p:pic>
      <p:pic>
        <p:nvPicPr>
          <p:cNvPr id="313" name="Google Shape;313;ga8ec799708_0_295"/>
          <p:cNvPicPr preferRelativeResize="0"/>
          <p:nvPr/>
        </p:nvPicPr>
        <p:blipFill>
          <a:blip r:embed="rId4">
            <a:alphaModFix/>
          </a:blip>
          <a:stretch>
            <a:fillRect/>
          </a:stretch>
        </p:blipFill>
        <p:spPr>
          <a:xfrm>
            <a:off x="1144775" y="3708108"/>
            <a:ext cx="614400" cy="586229"/>
          </a:xfrm>
          <a:prstGeom prst="rect">
            <a:avLst/>
          </a:prstGeom>
          <a:noFill/>
          <a:ln>
            <a:noFill/>
          </a:ln>
        </p:spPr>
      </p:pic>
      <p:pic>
        <p:nvPicPr>
          <p:cNvPr id="314" name="Google Shape;314;ga8ec799708_0_295"/>
          <p:cNvPicPr preferRelativeResize="0"/>
          <p:nvPr/>
        </p:nvPicPr>
        <p:blipFill>
          <a:blip r:embed="rId5">
            <a:alphaModFix/>
          </a:blip>
          <a:stretch>
            <a:fillRect/>
          </a:stretch>
        </p:blipFill>
        <p:spPr>
          <a:xfrm>
            <a:off x="1144775" y="2743325"/>
            <a:ext cx="614400" cy="61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a8ec799708_0_25"/>
          <p:cNvSpPr txBox="1"/>
          <p:nvPr>
            <p:ph type="title"/>
          </p:nvPr>
        </p:nvSpPr>
        <p:spPr>
          <a:xfrm>
            <a:off x="838200" y="365125"/>
            <a:ext cx="5181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WHAT THIS IS</a:t>
            </a:r>
            <a:endParaRPr b="1"/>
          </a:p>
        </p:txBody>
      </p:sp>
      <p:sp>
        <p:nvSpPr>
          <p:cNvPr id="110" name="Google Shape;110;ga8ec799708_0_25"/>
          <p:cNvSpPr txBox="1"/>
          <p:nvPr>
            <p:ph idx="1" type="body"/>
          </p:nvPr>
        </p:nvSpPr>
        <p:spPr>
          <a:xfrm>
            <a:off x="838200" y="1825625"/>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VERY (VERY) FAST OVERVIEW</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I WILL (OVER) SIMPLIFY</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SOME TOOL MENTIONED</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SOME STORIES TOLD</a:t>
            </a:r>
            <a:endParaRPr/>
          </a:p>
          <a:p>
            <a:pPr indent="0" lvl="0" marL="0" rtl="0" algn="l">
              <a:spcBef>
                <a:spcPts val="1000"/>
              </a:spcBef>
              <a:spcAft>
                <a:spcPts val="0"/>
              </a:spcAft>
              <a:buNone/>
            </a:pPr>
            <a:r>
              <a:t/>
            </a:r>
            <a:endParaRPr/>
          </a:p>
        </p:txBody>
      </p:sp>
      <p:sp>
        <p:nvSpPr>
          <p:cNvPr id="111" name="Google Shape;111;ga8ec799708_0_25"/>
          <p:cNvSpPr txBox="1"/>
          <p:nvPr>
            <p:ph idx="2" type="body"/>
          </p:nvPr>
        </p:nvSpPr>
        <p:spPr>
          <a:xfrm>
            <a:off x="6172200" y="1825625"/>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100% COMPREHENSIVE</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A HOW-TO GUIDE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PERFECT ATTRIBUTION</a:t>
            </a:r>
            <a:endParaRPr/>
          </a:p>
        </p:txBody>
      </p:sp>
      <p:sp>
        <p:nvSpPr>
          <p:cNvPr id="112" name="Google Shape;112;ga8ec799708_0_25"/>
          <p:cNvSpPr txBox="1"/>
          <p:nvPr>
            <p:ph type="title"/>
          </p:nvPr>
        </p:nvSpPr>
        <p:spPr>
          <a:xfrm>
            <a:off x="6172200" y="365125"/>
            <a:ext cx="5181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WHAT THIS IS </a:t>
            </a:r>
            <a:r>
              <a:rPr b="1" lang="en-US" u="sng"/>
              <a:t>NOT</a:t>
            </a:r>
            <a:endParaRPr b="1"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a8ec799708_0_1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WHOAMI</a:t>
            </a:r>
            <a:endParaRPr b="1"/>
          </a:p>
        </p:txBody>
      </p:sp>
      <p:pic>
        <p:nvPicPr>
          <p:cNvPr id="118" name="Google Shape;118;ga8ec799708_0_12"/>
          <p:cNvPicPr preferRelativeResize="0"/>
          <p:nvPr/>
        </p:nvPicPr>
        <p:blipFill rotWithShape="1">
          <a:blip r:embed="rId3">
            <a:alphaModFix/>
          </a:blip>
          <a:srcRect b="0" l="0" r="0" t="0"/>
          <a:stretch/>
        </p:blipFill>
        <p:spPr>
          <a:xfrm>
            <a:off x="722000" y="2096425"/>
            <a:ext cx="4838100" cy="2419050"/>
          </a:xfrm>
          <a:prstGeom prst="rect">
            <a:avLst/>
          </a:prstGeom>
          <a:noFill/>
          <a:ln>
            <a:noFill/>
          </a:ln>
        </p:spPr>
      </p:pic>
      <p:pic>
        <p:nvPicPr>
          <p:cNvPr id="119" name="Google Shape;119;ga8ec799708_0_12"/>
          <p:cNvPicPr preferRelativeResize="0"/>
          <p:nvPr/>
        </p:nvPicPr>
        <p:blipFill rotWithShape="1">
          <a:blip r:embed="rId4">
            <a:alphaModFix/>
          </a:blip>
          <a:srcRect b="0" l="0" r="0" t="0"/>
          <a:stretch/>
        </p:blipFill>
        <p:spPr>
          <a:xfrm>
            <a:off x="3780141" y="2886833"/>
            <a:ext cx="4838100" cy="2419050"/>
          </a:xfrm>
          <a:prstGeom prst="rect">
            <a:avLst/>
          </a:prstGeom>
          <a:noFill/>
          <a:ln>
            <a:noFill/>
          </a:ln>
        </p:spPr>
      </p:pic>
      <p:pic>
        <p:nvPicPr>
          <p:cNvPr id="120" name="Google Shape;120;ga8ec799708_0_12"/>
          <p:cNvPicPr preferRelativeResize="0"/>
          <p:nvPr/>
        </p:nvPicPr>
        <p:blipFill rotWithShape="1">
          <a:blip r:embed="rId5">
            <a:alphaModFix/>
          </a:blip>
          <a:srcRect b="0" l="0" r="0" t="0"/>
          <a:stretch/>
        </p:blipFill>
        <p:spPr>
          <a:xfrm>
            <a:off x="6631914" y="3701468"/>
            <a:ext cx="4838072" cy="2419036"/>
          </a:xfrm>
          <a:prstGeom prst="rect">
            <a:avLst/>
          </a:prstGeom>
          <a:noFill/>
          <a:ln>
            <a:noFill/>
          </a:ln>
        </p:spPr>
      </p:pic>
      <p:pic>
        <p:nvPicPr>
          <p:cNvPr id="121" name="Google Shape;121;ga8ec799708_0_12"/>
          <p:cNvPicPr preferRelativeResize="0"/>
          <p:nvPr/>
        </p:nvPicPr>
        <p:blipFill rotWithShape="1">
          <a:blip r:embed="rId6">
            <a:alphaModFix/>
          </a:blip>
          <a:srcRect b="0" l="0" r="0" t="0"/>
          <a:stretch/>
        </p:blipFill>
        <p:spPr>
          <a:xfrm>
            <a:off x="7841426" y="3701459"/>
            <a:ext cx="2419053" cy="2419053"/>
          </a:xfrm>
          <a:prstGeom prst="rect">
            <a:avLst/>
          </a:prstGeom>
          <a:noFill/>
          <a:ln>
            <a:noFill/>
          </a:ln>
        </p:spPr>
      </p:pic>
      <p:pic>
        <p:nvPicPr>
          <p:cNvPr id="122" name="Google Shape;122;ga8ec799708_0_12"/>
          <p:cNvPicPr preferRelativeResize="0"/>
          <p:nvPr/>
        </p:nvPicPr>
        <p:blipFill rotWithShape="1">
          <a:blip r:embed="rId7">
            <a:alphaModFix/>
          </a:blip>
          <a:srcRect b="20075" l="0" r="0" t="12670"/>
          <a:stretch/>
        </p:blipFill>
        <p:spPr>
          <a:xfrm>
            <a:off x="6631900" y="3689321"/>
            <a:ext cx="4838102" cy="244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a8ec799708_0_4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DISCLAIMER</a:t>
            </a:r>
            <a:endParaRPr b="1"/>
          </a:p>
        </p:txBody>
      </p:sp>
      <p:pic>
        <p:nvPicPr>
          <p:cNvPr id="128" name="Google Shape;128;ga8ec799708_0_49"/>
          <p:cNvPicPr preferRelativeResize="0"/>
          <p:nvPr/>
        </p:nvPicPr>
        <p:blipFill rotWithShape="1">
          <a:blip r:embed="rId3">
            <a:alphaModFix/>
          </a:blip>
          <a:srcRect b="0" l="0" r="0" t="0"/>
          <a:stretch/>
        </p:blipFill>
        <p:spPr>
          <a:xfrm>
            <a:off x="4040439" y="2193008"/>
            <a:ext cx="4111100" cy="411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a8ec799708_0_60"/>
          <p:cNvSpPr txBox="1"/>
          <p:nvPr>
            <p:ph type="ctrTitle"/>
          </p:nvPr>
        </p:nvSpPr>
        <p:spPr>
          <a:xfrm>
            <a:off x="1524000" y="2235138"/>
            <a:ext cx="9144000" cy="2387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5000">
                <a:latin typeface="Roboto"/>
                <a:ea typeface="Roboto"/>
                <a:cs typeface="Roboto"/>
                <a:sym typeface="Roboto"/>
              </a:rPr>
              <a:t>LET’S GET (MORE) SERIOUS</a:t>
            </a:r>
            <a:endParaRPr b="1" sz="50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a8ec799708_0_6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THE CYBER ATTACK CHAIN</a:t>
            </a:r>
            <a:endParaRPr b="1"/>
          </a:p>
        </p:txBody>
      </p:sp>
      <p:sp>
        <p:nvSpPr>
          <p:cNvPr id="139" name="Google Shape;139;ga8ec799708_0_66"/>
          <p:cNvSpPr/>
          <p:nvPr/>
        </p:nvSpPr>
        <p:spPr>
          <a:xfrm>
            <a:off x="838200" y="2795651"/>
            <a:ext cx="10515600" cy="24984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rgbClr val="FFFFFF"/>
              </a:solidFill>
              <a:latin typeface="Roboto"/>
              <a:ea typeface="Roboto"/>
              <a:cs typeface="Roboto"/>
              <a:sym typeface="Roboto"/>
            </a:endParaRPr>
          </a:p>
        </p:txBody>
      </p:sp>
      <p:sp>
        <p:nvSpPr>
          <p:cNvPr id="140" name="Google Shape;140;ga8ec799708_0_66"/>
          <p:cNvSpPr/>
          <p:nvPr/>
        </p:nvSpPr>
        <p:spPr>
          <a:xfrm>
            <a:off x="6777374" y="1962700"/>
            <a:ext cx="57900" cy="4164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rgbClr val="FFFFFF"/>
              </a:solidFill>
              <a:latin typeface="Roboto"/>
              <a:ea typeface="Roboto"/>
              <a:cs typeface="Roboto"/>
              <a:sym typeface="Roboto"/>
            </a:endParaRPr>
          </a:p>
        </p:txBody>
      </p:sp>
      <p:sp>
        <p:nvSpPr>
          <p:cNvPr id="141" name="Google Shape;141;ga8ec799708_0_66"/>
          <p:cNvSpPr txBox="1"/>
          <p:nvPr/>
        </p:nvSpPr>
        <p:spPr>
          <a:xfrm>
            <a:off x="596364" y="2980767"/>
            <a:ext cx="1297500" cy="49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US" sz="1900" u="none" cap="none" strike="noStrike">
                <a:solidFill>
                  <a:srgbClr val="FFFFFF"/>
                </a:solidFill>
                <a:latin typeface="Roboto"/>
                <a:ea typeface="Roboto"/>
                <a:cs typeface="Roboto"/>
                <a:sym typeface="Roboto"/>
              </a:rPr>
              <a:t>RECON</a:t>
            </a:r>
            <a:endParaRPr i="0" sz="1900" u="none" cap="none" strike="noStrike">
              <a:solidFill>
                <a:srgbClr val="FFFFFF"/>
              </a:solidFill>
              <a:latin typeface="Roboto"/>
              <a:ea typeface="Roboto"/>
              <a:cs typeface="Roboto"/>
              <a:sym typeface="Roboto"/>
            </a:endParaRPr>
          </a:p>
        </p:txBody>
      </p:sp>
      <p:sp>
        <p:nvSpPr>
          <p:cNvPr id="142" name="Google Shape;142;ga8ec799708_0_66"/>
          <p:cNvSpPr txBox="1"/>
          <p:nvPr/>
        </p:nvSpPr>
        <p:spPr>
          <a:xfrm>
            <a:off x="5596751" y="4694726"/>
            <a:ext cx="1231500" cy="49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US" sz="1900" u="none" cap="none" strike="noStrike">
                <a:solidFill>
                  <a:srgbClr val="FFFFFF"/>
                </a:solidFill>
                <a:latin typeface="Roboto"/>
                <a:ea typeface="Roboto"/>
                <a:cs typeface="Roboto"/>
                <a:sym typeface="Roboto"/>
              </a:rPr>
              <a:t>ACCESS</a:t>
            </a:r>
            <a:endParaRPr i="0" sz="1900" u="none" cap="none" strike="noStrike">
              <a:solidFill>
                <a:srgbClr val="FFFFFF"/>
              </a:solidFill>
              <a:latin typeface="Roboto"/>
              <a:ea typeface="Roboto"/>
              <a:cs typeface="Roboto"/>
              <a:sym typeface="Roboto"/>
            </a:endParaRPr>
          </a:p>
        </p:txBody>
      </p:sp>
      <p:sp>
        <p:nvSpPr>
          <p:cNvPr id="143" name="Google Shape;143;ga8ec799708_0_66"/>
          <p:cNvSpPr txBox="1"/>
          <p:nvPr/>
        </p:nvSpPr>
        <p:spPr>
          <a:xfrm>
            <a:off x="6682867" y="2968467"/>
            <a:ext cx="2097600" cy="49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US" sz="1900" u="none" cap="none" strike="noStrike">
                <a:solidFill>
                  <a:srgbClr val="FFFFFF"/>
                </a:solidFill>
                <a:latin typeface="Roboto"/>
                <a:ea typeface="Roboto"/>
                <a:cs typeface="Roboto"/>
                <a:sym typeface="Roboto"/>
              </a:rPr>
              <a:t>POST-ACCESS</a:t>
            </a:r>
            <a:endParaRPr i="0" sz="1900" u="none" cap="none" strike="noStrike">
              <a:solidFill>
                <a:srgbClr val="FFFFFF"/>
              </a:solidFill>
              <a:latin typeface="Roboto"/>
              <a:ea typeface="Roboto"/>
              <a:cs typeface="Roboto"/>
              <a:sym typeface="Roboto"/>
            </a:endParaRPr>
          </a:p>
        </p:txBody>
      </p:sp>
      <p:sp>
        <p:nvSpPr>
          <p:cNvPr id="144" name="Google Shape;144;ga8ec799708_0_66"/>
          <p:cNvSpPr/>
          <p:nvPr/>
        </p:nvSpPr>
        <p:spPr>
          <a:xfrm flipH="1">
            <a:off x="838033" y="3478367"/>
            <a:ext cx="9239700" cy="1188300"/>
          </a:xfrm>
          <a:prstGeom prst="rtTriangl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rgbClr val="FFFFFF"/>
              </a:solidFill>
              <a:latin typeface="Roboto"/>
              <a:ea typeface="Roboto"/>
              <a:cs typeface="Roboto"/>
              <a:sym typeface="Roboto"/>
            </a:endParaRPr>
          </a:p>
        </p:txBody>
      </p:sp>
      <p:sp>
        <p:nvSpPr>
          <p:cNvPr id="145" name="Google Shape;145;ga8ec799708_0_66"/>
          <p:cNvSpPr txBox="1"/>
          <p:nvPr/>
        </p:nvSpPr>
        <p:spPr>
          <a:xfrm>
            <a:off x="7715367" y="4279667"/>
            <a:ext cx="2642400" cy="49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US" sz="1900" u="none" cap="none" strike="noStrike">
                <a:latin typeface="Roboto"/>
                <a:ea typeface="Roboto"/>
                <a:cs typeface="Roboto"/>
                <a:sym typeface="Roboto"/>
              </a:rPr>
              <a:t>BUSINESS VALUE</a:t>
            </a:r>
            <a:endParaRPr i="0" sz="1900" u="none" cap="none" strike="noStrike">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a8ec799708_0_7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4200"/>
              <a:t>THE EVOLUTION OF OFFENSIVE SECURITY</a:t>
            </a:r>
            <a:endParaRPr b="1" sz="4200"/>
          </a:p>
        </p:txBody>
      </p:sp>
      <p:sp>
        <p:nvSpPr>
          <p:cNvPr id="151" name="Google Shape;151;ga8ec799708_0_79"/>
          <p:cNvSpPr/>
          <p:nvPr/>
        </p:nvSpPr>
        <p:spPr>
          <a:xfrm>
            <a:off x="838138" y="4341525"/>
            <a:ext cx="1697700" cy="948300"/>
          </a:xfrm>
          <a:prstGeom prst="homePlate">
            <a:avLst>
              <a:gd fmla="val 1748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VULN</a:t>
            </a:r>
            <a:endParaRPr i="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SCANNING</a:t>
            </a:r>
            <a:endParaRPr i="0" u="none" cap="none" strike="noStrike">
              <a:latin typeface="Roboto"/>
              <a:ea typeface="Roboto"/>
              <a:cs typeface="Roboto"/>
              <a:sym typeface="Roboto"/>
            </a:endParaRPr>
          </a:p>
        </p:txBody>
      </p:sp>
      <p:sp>
        <p:nvSpPr>
          <p:cNvPr id="152" name="Google Shape;152;ga8ec799708_0_79"/>
          <p:cNvSpPr/>
          <p:nvPr/>
        </p:nvSpPr>
        <p:spPr>
          <a:xfrm>
            <a:off x="2535858" y="4341525"/>
            <a:ext cx="1763700" cy="948300"/>
          </a:xfrm>
          <a:prstGeom prst="chevron">
            <a:avLst>
              <a:gd fmla="val 17091"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VULN</a:t>
            </a:r>
            <a:endParaRPr i="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ASSESSMENT</a:t>
            </a:r>
            <a:endParaRPr i="0" u="none" cap="none" strike="noStrike">
              <a:latin typeface="Roboto"/>
              <a:ea typeface="Roboto"/>
              <a:cs typeface="Roboto"/>
              <a:sym typeface="Roboto"/>
            </a:endParaRPr>
          </a:p>
        </p:txBody>
      </p:sp>
      <p:sp>
        <p:nvSpPr>
          <p:cNvPr id="153" name="Google Shape;153;ga8ec799708_0_79"/>
          <p:cNvSpPr/>
          <p:nvPr/>
        </p:nvSpPr>
        <p:spPr>
          <a:xfrm>
            <a:off x="4299434" y="4341525"/>
            <a:ext cx="1763700" cy="948300"/>
          </a:xfrm>
          <a:prstGeom prst="chevron">
            <a:avLst>
              <a:gd fmla="val 17091"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PENETRATION </a:t>
            </a:r>
            <a:endParaRPr i="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TESTING</a:t>
            </a:r>
            <a:endParaRPr i="0" u="none" cap="none" strike="noStrike">
              <a:latin typeface="Roboto"/>
              <a:ea typeface="Roboto"/>
              <a:cs typeface="Roboto"/>
              <a:sym typeface="Roboto"/>
            </a:endParaRPr>
          </a:p>
        </p:txBody>
      </p:sp>
      <p:sp>
        <p:nvSpPr>
          <p:cNvPr id="154" name="Google Shape;154;ga8ec799708_0_79"/>
          <p:cNvSpPr/>
          <p:nvPr/>
        </p:nvSpPr>
        <p:spPr>
          <a:xfrm>
            <a:off x="6063009" y="4341525"/>
            <a:ext cx="1763700" cy="948300"/>
          </a:xfrm>
          <a:prstGeom prst="chevron">
            <a:avLst>
              <a:gd fmla="val 17091"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RED</a:t>
            </a:r>
            <a:endParaRPr i="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TEAMING</a:t>
            </a:r>
            <a:endParaRPr i="0" u="none" cap="none" strike="noStrike">
              <a:latin typeface="Roboto"/>
              <a:ea typeface="Roboto"/>
              <a:cs typeface="Roboto"/>
              <a:sym typeface="Roboto"/>
            </a:endParaRPr>
          </a:p>
        </p:txBody>
      </p:sp>
      <p:sp>
        <p:nvSpPr>
          <p:cNvPr id="155" name="Google Shape;155;ga8ec799708_0_79"/>
          <p:cNvSpPr/>
          <p:nvPr/>
        </p:nvSpPr>
        <p:spPr>
          <a:xfrm>
            <a:off x="7826585" y="4341525"/>
            <a:ext cx="1763700" cy="948300"/>
          </a:xfrm>
          <a:prstGeom prst="chevron">
            <a:avLst>
              <a:gd fmla="val 17091"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PURPLE</a:t>
            </a:r>
            <a:endParaRPr i="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TEAMING</a:t>
            </a:r>
            <a:endParaRPr i="0" u="none" cap="none" strike="noStrike">
              <a:latin typeface="Roboto"/>
              <a:ea typeface="Roboto"/>
              <a:cs typeface="Roboto"/>
              <a:sym typeface="Roboto"/>
            </a:endParaRPr>
          </a:p>
        </p:txBody>
      </p:sp>
      <p:sp>
        <p:nvSpPr>
          <p:cNvPr id="156" name="Google Shape;156;ga8ec799708_0_79"/>
          <p:cNvSpPr/>
          <p:nvPr/>
        </p:nvSpPr>
        <p:spPr>
          <a:xfrm>
            <a:off x="9590161" y="4341525"/>
            <a:ext cx="1763700" cy="948300"/>
          </a:xfrm>
          <a:prstGeom prst="chevron">
            <a:avLst>
              <a:gd fmla="val 17091"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ADVERSARY</a:t>
            </a:r>
            <a:endParaRPr i="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300"/>
              <a:buFont typeface="Arial"/>
              <a:buNone/>
            </a:pPr>
            <a:r>
              <a:rPr i="0" lang="en-US" u="none" cap="none" strike="noStrike">
                <a:latin typeface="Roboto"/>
                <a:ea typeface="Roboto"/>
                <a:cs typeface="Roboto"/>
                <a:sym typeface="Roboto"/>
              </a:rPr>
              <a:t>EMULATION</a:t>
            </a:r>
            <a:endParaRPr i="0" u="none" cap="none" strike="noStrike">
              <a:latin typeface="Roboto"/>
              <a:ea typeface="Roboto"/>
              <a:cs typeface="Roboto"/>
              <a:sym typeface="Roboto"/>
            </a:endParaRPr>
          </a:p>
        </p:txBody>
      </p:sp>
      <p:pic>
        <p:nvPicPr>
          <p:cNvPr id="157" name="Google Shape;157;ga8ec799708_0_79"/>
          <p:cNvPicPr preferRelativeResize="0"/>
          <p:nvPr/>
        </p:nvPicPr>
        <p:blipFill>
          <a:blip r:embed="rId3">
            <a:alphaModFix/>
          </a:blip>
          <a:stretch>
            <a:fillRect/>
          </a:stretch>
        </p:blipFill>
        <p:spPr>
          <a:xfrm>
            <a:off x="1391112" y="3074192"/>
            <a:ext cx="591770" cy="1206508"/>
          </a:xfrm>
          <a:prstGeom prst="rect">
            <a:avLst/>
          </a:prstGeom>
          <a:noFill/>
          <a:ln>
            <a:noFill/>
          </a:ln>
        </p:spPr>
      </p:pic>
      <p:pic>
        <p:nvPicPr>
          <p:cNvPr id="158" name="Google Shape;158;ga8ec799708_0_79"/>
          <p:cNvPicPr preferRelativeResize="0"/>
          <p:nvPr/>
        </p:nvPicPr>
        <p:blipFill>
          <a:blip r:embed="rId4">
            <a:alphaModFix/>
          </a:blip>
          <a:stretch>
            <a:fillRect/>
          </a:stretch>
        </p:blipFill>
        <p:spPr>
          <a:xfrm>
            <a:off x="3117361" y="3074199"/>
            <a:ext cx="600669" cy="1206508"/>
          </a:xfrm>
          <a:prstGeom prst="rect">
            <a:avLst/>
          </a:prstGeom>
          <a:noFill/>
          <a:ln>
            <a:noFill/>
          </a:ln>
        </p:spPr>
      </p:pic>
      <p:pic>
        <p:nvPicPr>
          <p:cNvPr id="159" name="Google Shape;159;ga8ec799708_0_79"/>
          <p:cNvPicPr preferRelativeResize="0"/>
          <p:nvPr/>
        </p:nvPicPr>
        <p:blipFill>
          <a:blip r:embed="rId5">
            <a:alphaModFix/>
          </a:blip>
          <a:stretch>
            <a:fillRect/>
          </a:stretch>
        </p:blipFill>
        <p:spPr>
          <a:xfrm>
            <a:off x="4927662" y="3074200"/>
            <a:ext cx="507232" cy="1206508"/>
          </a:xfrm>
          <a:prstGeom prst="rect">
            <a:avLst/>
          </a:prstGeom>
          <a:noFill/>
          <a:ln>
            <a:noFill/>
          </a:ln>
        </p:spPr>
      </p:pic>
      <p:pic>
        <p:nvPicPr>
          <p:cNvPr id="160" name="Google Shape;160;ga8ec799708_0_79"/>
          <p:cNvPicPr preferRelativeResize="0"/>
          <p:nvPr/>
        </p:nvPicPr>
        <p:blipFill>
          <a:blip r:embed="rId6">
            <a:alphaModFix/>
          </a:blip>
          <a:stretch>
            <a:fillRect/>
          </a:stretch>
        </p:blipFill>
        <p:spPr>
          <a:xfrm>
            <a:off x="6762418" y="3074192"/>
            <a:ext cx="364861" cy="1206508"/>
          </a:xfrm>
          <a:prstGeom prst="rect">
            <a:avLst/>
          </a:prstGeom>
          <a:noFill/>
          <a:ln>
            <a:noFill/>
          </a:ln>
        </p:spPr>
      </p:pic>
      <p:pic>
        <p:nvPicPr>
          <p:cNvPr id="161" name="Google Shape;161;ga8ec799708_0_79"/>
          <p:cNvPicPr preferRelativeResize="0"/>
          <p:nvPr/>
        </p:nvPicPr>
        <p:blipFill>
          <a:blip r:embed="rId7">
            <a:alphaModFix/>
          </a:blip>
          <a:stretch>
            <a:fillRect/>
          </a:stretch>
        </p:blipFill>
        <p:spPr>
          <a:xfrm>
            <a:off x="8454812" y="3074199"/>
            <a:ext cx="520580" cy="1206508"/>
          </a:xfrm>
          <a:prstGeom prst="rect">
            <a:avLst/>
          </a:prstGeom>
          <a:noFill/>
          <a:ln>
            <a:noFill/>
          </a:ln>
        </p:spPr>
      </p:pic>
      <p:pic>
        <p:nvPicPr>
          <p:cNvPr id="162" name="Google Shape;162;ga8ec799708_0_79"/>
          <p:cNvPicPr preferRelativeResize="0"/>
          <p:nvPr/>
        </p:nvPicPr>
        <p:blipFill>
          <a:blip r:embed="rId8">
            <a:alphaModFix/>
          </a:blip>
          <a:stretch>
            <a:fillRect/>
          </a:stretch>
        </p:blipFill>
        <p:spPr>
          <a:xfrm>
            <a:off x="10102700" y="3074199"/>
            <a:ext cx="738600" cy="12065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a8ec799708_0_104"/>
          <p:cNvSpPr txBox="1"/>
          <p:nvPr>
            <p:ph idx="1" type="body"/>
          </p:nvPr>
        </p:nvSpPr>
        <p:spPr>
          <a:xfrm>
            <a:off x="783175" y="2003425"/>
            <a:ext cx="307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sz="1700">
                <a:solidFill>
                  <a:srgbClr val="FFFFFF"/>
                </a:solidFill>
              </a:rPr>
              <a:t>PRIMARILY SEEKS TO IDENTIFY OPPORTUNITIES OF COMPROMISE</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FFFFFF"/>
                </a:solidFill>
              </a:rPr>
              <a:t>TRADITIONALLY RUN WITH LESS TO VERY LITTLE FOCUS ON POST EXPLOITATION</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FFFFFF"/>
                </a:solidFill>
              </a:rPr>
              <a:t>USUALLY SUFFICIENT TO SATISFY COMPLIANCE REQUIREMENTS</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p:txBody>
      </p:sp>
      <p:sp>
        <p:nvSpPr>
          <p:cNvPr id="168" name="Google Shape;168;ga8ec799708_0_104"/>
          <p:cNvSpPr txBox="1"/>
          <p:nvPr>
            <p:ph type="title"/>
          </p:nvPr>
        </p:nvSpPr>
        <p:spPr>
          <a:xfrm>
            <a:off x="550400" y="390525"/>
            <a:ext cx="11226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3000">
                <a:solidFill>
                  <a:srgbClr val="FFFFFF"/>
                </a:solidFill>
              </a:rPr>
              <a:t>PENTESTING      vs       RED TEAMING       vs      ADVERSARY</a:t>
            </a:r>
            <a:endParaRPr b="1" sz="3000">
              <a:solidFill>
                <a:srgbClr val="FFFFFF"/>
              </a:solidFill>
            </a:endParaRPr>
          </a:p>
          <a:p>
            <a:pPr indent="0" lvl="0" marL="0" rtl="0" algn="ctr">
              <a:spcBef>
                <a:spcPts val="0"/>
              </a:spcBef>
              <a:spcAft>
                <a:spcPts val="0"/>
              </a:spcAft>
              <a:buNone/>
            </a:pPr>
            <a:r>
              <a:rPr b="1" lang="en-US" sz="3000">
                <a:solidFill>
                  <a:srgbClr val="FFFFFF"/>
                </a:solidFill>
              </a:rPr>
              <a:t>                                                                                     EMULATION</a:t>
            </a:r>
            <a:endParaRPr b="1" sz="3000">
              <a:solidFill>
                <a:srgbClr val="FFFFFF"/>
              </a:solidFill>
            </a:endParaRPr>
          </a:p>
        </p:txBody>
      </p:sp>
      <p:sp>
        <p:nvSpPr>
          <p:cNvPr id="169" name="Google Shape;169;ga8ec799708_0_104"/>
          <p:cNvSpPr txBox="1"/>
          <p:nvPr>
            <p:ph idx="1" type="body"/>
          </p:nvPr>
        </p:nvSpPr>
        <p:spPr>
          <a:xfrm>
            <a:off x="783175" y="2003425"/>
            <a:ext cx="307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sz="1700">
                <a:solidFill>
                  <a:srgbClr val="434343"/>
                </a:solidFill>
              </a:rPr>
              <a:t>PRIMARILY SEEKS TO </a:t>
            </a:r>
            <a:r>
              <a:rPr lang="en-US" sz="1700">
                <a:solidFill>
                  <a:srgbClr val="FFFFFF"/>
                </a:solidFill>
              </a:rPr>
              <a:t>IDENTIFY OPPORTUNITIES OF COMPROMISE</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434343"/>
                </a:solidFill>
              </a:rPr>
              <a:t>TRADITIONALLY RUN WITH LESS TO VERY </a:t>
            </a:r>
            <a:r>
              <a:rPr lang="en-US" sz="1700">
                <a:solidFill>
                  <a:srgbClr val="FFFFFF"/>
                </a:solidFill>
              </a:rPr>
              <a:t>LITTLE FOCUS ON POST EXPLOITATION</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434343"/>
                </a:solidFill>
              </a:rPr>
              <a:t>USUALLY SUFFICIENT TO SATISFY </a:t>
            </a:r>
            <a:r>
              <a:rPr lang="en-US" sz="1700">
                <a:solidFill>
                  <a:srgbClr val="FFFFFF"/>
                </a:solidFill>
              </a:rPr>
              <a:t>COMPLIANCE </a:t>
            </a:r>
            <a:r>
              <a:rPr lang="en-US" sz="1700">
                <a:solidFill>
                  <a:srgbClr val="434343"/>
                </a:solidFill>
              </a:rPr>
              <a:t>REQUIREMENTS</a:t>
            </a:r>
            <a:endParaRPr sz="1700">
              <a:solidFill>
                <a:srgbClr val="434343"/>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p:txBody>
      </p:sp>
      <p:sp>
        <p:nvSpPr>
          <p:cNvPr id="170" name="Google Shape;170;ga8ec799708_0_104"/>
          <p:cNvSpPr txBox="1"/>
          <p:nvPr>
            <p:ph idx="1" type="body"/>
          </p:nvPr>
        </p:nvSpPr>
        <p:spPr>
          <a:xfrm>
            <a:off x="4796977" y="2003425"/>
            <a:ext cx="307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sz="1700">
                <a:solidFill>
                  <a:srgbClr val="FFFFFF"/>
                </a:solidFill>
              </a:rPr>
              <a:t>TESTS AND MEASURES PEOPLE, PROCESSES AND TECHNOLOGY</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FFFFFF"/>
                </a:solidFill>
              </a:rPr>
              <a:t>RED TEAM OPERATIONS HAVE NARROWED OBJECTIVES AND A SIMULTANEOUS APPROACH</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FFFFFF"/>
                </a:solidFill>
              </a:rPr>
              <a:t>MAKES THE BLUE TEAM BETTER (W/ PURPLE TEAMING EXERCISES)</a:t>
            </a:r>
            <a:endParaRPr sz="1700">
              <a:solidFill>
                <a:srgbClr val="FFFFFF"/>
              </a:solidFill>
            </a:endParaRPr>
          </a:p>
        </p:txBody>
      </p:sp>
      <p:sp>
        <p:nvSpPr>
          <p:cNvPr id="171" name="Google Shape;171;ga8ec799708_0_104"/>
          <p:cNvSpPr txBox="1"/>
          <p:nvPr>
            <p:ph idx="1" type="body"/>
          </p:nvPr>
        </p:nvSpPr>
        <p:spPr>
          <a:xfrm>
            <a:off x="8701266" y="2003425"/>
            <a:ext cx="307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sz="1700">
                <a:solidFill>
                  <a:srgbClr val="FFFFFF"/>
                </a:solidFill>
              </a:rPr>
              <a:t>EMULATES AN ADVERSARY ATTACK CHAIN OR SCENARIO</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FFFFFF"/>
                </a:solidFill>
              </a:rPr>
              <a:t>ALLOWS TO UNDERSTAND THE ORGANIZATION’S PREPAREDNESS IF UNDER A REAL, SOPHISTICATED ATTACK </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FFFFFF"/>
                </a:solidFill>
              </a:rPr>
              <a:t>IT IS MANUAL, RESOURCE INTENSIVE AND IMPACTS THE ENTIRE ORGANIZATION</a:t>
            </a:r>
            <a:endParaRPr sz="1700">
              <a:solidFill>
                <a:srgbClr val="FFFFFF"/>
              </a:solidFill>
            </a:endParaRPr>
          </a:p>
        </p:txBody>
      </p:sp>
      <p:sp>
        <p:nvSpPr>
          <p:cNvPr id="172" name="Google Shape;172;ga8ec799708_0_104"/>
          <p:cNvSpPr txBox="1"/>
          <p:nvPr>
            <p:ph idx="1" type="body"/>
          </p:nvPr>
        </p:nvSpPr>
        <p:spPr>
          <a:xfrm>
            <a:off x="4796977" y="2003425"/>
            <a:ext cx="307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sz="1700">
                <a:solidFill>
                  <a:srgbClr val="434343"/>
                </a:solidFill>
              </a:rPr>
              <a:t>TESTS AND MEASURES </a:t>
            </a:r>
            <a:r>
              <a:rPr lang="en-US" sz="1700">
                <a:solidFill>
                  <a:srgbClr val="FFFFFF"/>
                </a:solidFill>
              </a:rPr>
              <a:t>PEOPLE, PROCESSES AND TECHNOLOGY</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434343"/>
                </a:solidFill>
              </a:rPr>
              <a:t>RED TEAM OPERATIONS HAVE </a:t>
            </a:r>
            <a:r>
              <a:rPr lang="en-US" sz="1700">
                <a:solidFill>
                  <a:srgbClr val="FFFFFF"/>
                </a:solidFill>
              </a:rPr>
              <a:t>NARROWED OBJECTIVES </a:t>
            </a:r>
            <a:r>
              <a:rPr lang="en-US" sz="1700">
                <a:solidFill>
                  <a:srgbClr val="434343"/>
                </a:solidFill>
              </a:rPr>
              <a:t>AND A</a:t>
            </a:r>
            <a:r>
              <a:rPr lang="en-US" sz="1700">
                <a:solidFill>
                  <a:srgbClr val="FFFFFF"/>
                </a:solidFill>
              </a:rPr>
              <a:t> SIMULTANEOUS APPROACH</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FFFFFF"/>
                </a:solidFill>
              </a:rPr>
              <a:t>MAKES THE BLUE TEAM BETTER </a:t>
            </a:r>
            <a:r>
              <a:rPr lang="en-US" sz="1700">
                <a:solidFill>
                  <a:srgbClr val="434343"/>
                </a:solidFill>
              </a:rPr>
              <a:t>(W/ PURPLE TEAMING EXERCISES)</a:t>
            </a:r>
            <a:endParaRPr sz="1700">
              <a:solidFill>
                <a:srgbClr val="434343"/>
              </a:solidFill>
            </a:endParaRPr>
          </a:p>
        </p:txBody>
      </p:sp>
      <p:sp>
        <p:nvSpPr>
          <p:cNvPr id="173" name="Google Shape;173;ga8ec799708_0_104"/>
          <p:cNvSpPr txBox="1"/>
          <p:nvPr>
            <p:ph idx="1" type="body"/>
          </p:nvPr>
        </p:nvSpPr>
        <p:spPr>
          <a:xfrm>
            <a:off x="8701266" y="2003425"/>
            <a:ext cx="307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100"/>
              </a:spcBef>
              <a:spcAft>
                <a:spcPts val="0"/>
              </a:spcAft>
              <a:buSzPts val="1900"/>
              <a:buNone/>
            </a:pPr>
            <a:r>
              <a:rPr lang="en-US" sz="1700">
                <a:solidFill>
                  <a:srgbClr val="FFFFFF"/>
                </a:solidFill>
              </a:rPr>
              <a:t>EMULATES AN ADVERSARY </a:t>
            </a:r>
            <a:r>
              <a:rPr lang="en-US" sz="1700">
                <a:solidFill>
                  <a:srgbClr val="434343"/>
                </a:solidFill>
              </a:rPr>
              <a:t>ATTACK CHAIN OR SCENARIO</a:t>
            </a:r>
            <a:endParaRPr sz="1700">
              <a:solidFill>
                <a:srgbClr val="434343"/>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434343"/>
                </a:solidFill>
              </a:rPr>
              <a:t>ALLOWS TO UNDERSTAND THE ORGANIZATION’S PREPAREDNESS IF UNDER A </a:t>
            </a:r>
            <a:r>
              <a:rPr lang="en-US" sz="1700">
                <a:solidFill>
                  <a:srgbClr val="FFFFFF"/>
                </a:solidFill>
              </a:rPr>
              <a:t>REAL, SOPHISTICATED ATTACK </a:t>
            </a:r>
            <a:endParaRPr sz="1700">
              <a:solidFill>
                <a:srgbClr val="FFFFFF"/>
              </a:solidFill>
            </a:endParaRPr>
          </a:p>
          <a:p>
            <a:pPr indent="0" lvl="0" marL="0" rtl="0" algn="l">
              <a:lnSpc>
                <a:spcPct val="90000"/>
              </a:lnSpc>
              <a:spcBef>
                <a:spcPts val="1100"/>
              </a:spcBef>
              <a:spcAft>
                <a:spcPts val="0"/>
              </a:spcAft>
              <a:buSzPts val="1900"/>
              <a:buNone/>
            </a:pPr>
            <a:r>
              <a:t/>
            </a:r>
            <a:endParaRPr sz="1700">
              <a:solidFill>
                <a:srgbClr val="FFFFFF"/>
              </a:solidFill>
            </a:endParaRPr>
          </a:p>
          <a:p>
            <a:pPr indent="0" lvl="0" marL="0" rtl="0" algn="l">
              <a:lnSpc>
                <a:spcPct val="90000"/>
              </a:lnSpc>
              <a:spcBef>
                <a:spcPts val="1100"/>
              </a:spcBef>
              <a:spcAft>
                <a:spcPts val="0"/>
              </a:spcAft>
              <a:buSzPts val="1900"/>
              <a:buNone/>
            </a:pPr>
            <a:r>
              <a:rPr lang="en-US" sz="1700">
                <a:solidFill>
                  <a:srgbClr val="434343"/>
                </a:solidFill>
              </a:rPr>
              <a:t>IT IS MANUAL, RESOURCE INTENSIVE AND </a:t>
            </a:r>
            <a:r>
              <a:rPr lang="en-US" sz="1700">
                <a:solidFill>
                  <a:srgbClr val="FFFFFF"/>
                </a:solidFill>
              </a:rPr>
              <a:t>IMPACTS THE ENTIRE ORGANIZATION</a:t>
            </a:r>
            <a:endParaRPr sz="17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2020-09-26T03:03:14Z</dcterms:created>
  <dc:creator>Stefano Ratto</dc:creator>
</cp:coreProperties>
</file>